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5"/>
  </p:notesMasterIdLst>
  <p:sldIdLst>
    <p:sldId id="289" r:id="rId2"/>
    <p:sldId id="257" r:id="rId3"/>
    <p:sldId id="284" r:id="rId4"/>
    <p:sldId id="285" r:id="rId5"/>
    <p:sldId id="260" r:id="rId6"/>
    <p:sldId id="293" r:id="rId7"/>
    <p:sldId id="292" r:id="rId8"/>
    <p:sldId id="283" r:id="rId9"/>
    <p:sldId id="286" r:id="rId10"/>
    <p:sldId id="291" r:id="rId11"/>
    <p:sldId id="287" r:id="rId12"/>
    <p:sldId id="288" r:id="rId13"/>
    <p:sldId id="294" r:id="rId14"/>
    <p:sldId id="295" r:id="rId15"/>
    <p:sldId id="297" r:id="rId16"/>
    <p:sldId id="304" r:id="rId17"/>
    <p:sldId id="298" r:id="rId18"/>
    <p:sldId id="299" r:id="rId19"/>
    <p:sldId id="300" r:id="rId20"/>
    <p:sldId id="301" r:id="rId21"/>
    <p:sldId id="303" r:id="rId22"/>
    <p:sldId id="302" r:id="rId23"/>
    <p:sldId id="282" r:id="rId24"/>
  </p:sldIdLst>
  <p:sldSz cx="9144000" cy="5143500" type="screen16x9"/>
  <p:notesSz cx="6858000" cy="9144000"/>
  <p:embeddedFontLst>
    <p:embeddedFont>
      <p:font typeface="Nanum Gothic" panose="020B0604020202020204" charset="-127"/>
      <p:regular r:id="rId26"/>
      <p:bold r:id="rId27"/>
    </p:embeddedFont>
    <p:embeddedFont>
      <p:font typeface="Alegreya Sans SC" panose="020B0604020202020204" charset="0"/>
      <p:regular r:id="rId28"/>
      <p:bold r:id="rId29"/>
      <p:italic r:id="rId30"/>
      <p:boldItalic r:id="rId31"/>
    </p:embeddedFont>
    <p:embeddedFont>
      <p:font typeface="Algerian" panose="04020705040A02060702" pitchFamily="82" charset="0"/>
      <p:regular r:id="rId32"/>
    </p:embeddedFont>
    <p:embeddedFont>
      <p:font typeface="Calibri Light" panose="020F0302020204030204" pitchFamily="34" charset="0"/>
      <p:regular r:id="rId33"/>
      <p:italic r:id="rId34"/>
    </p:embeddedFont>
    <p:embeddedFont>
      <p:font typeface="Palatino Linotype" panose="02040502050505030304" pitchFamily="18" charset="0"/>
      <p:regular r:id="rId35"/>
      <p:bold r:id="rId36"/>
      <p:italic r:id="rId37"/>
      <p:boldItalic r:id="rId38"/>
    </p:embeddedFont>
    <p:embeddedFont>
      <p:font typeface="Roboto Condensed" panose="02000000000000000000" pitchFamily="2"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6208E5-946A-43B0-8D7B-B0D78FAFF89E}">
  <a:tblStyle styleId="{876208E5-946A-43B0-8D7B-B0D78FAFF8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5f1c05518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c5f1c05518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25653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463620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6730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rmAutofit/>
          </a:bodyPr>
          <a:lstStyle>
            <a:lvl1pPr marL="457200" lvl="0" indent="-304800">
              <a:lnSpc>
                <a:spcPct val="100000"/>
              </a:lnSpc>
              <a:spcBef>
                <a:spcPts val="0"/>
              </a:spcBef>
              <a:spcAft>
                <a:spcPts val="0"/>
              </a:spcAft>
              <a:buClr>
                <a:srgbClr val="434343"/>
              </a:buClr>
              <a:buSzPts val="1200"/>
              <a:buFont typeface="Anaheim"/>
              <a:buAutoNum type="arabicPeriod"/>
              <a:defRPr sz="1200"/>
            </a:lvl1pPr>
            <a:lvl2pPr marL="914400" lvl="1" indent="-304800">
              <a:spcBef>
                <a:spcPts val="0"/>
              </a:spcBef>
              <a:spcAft>
                <a:spcPts val="0"/>
              </a:spcAft>
              <a:buClr>
                <a:srgbClr val="434343"/>
              </a:buClr>
              <a:buSzPts val="1200"/>
              <a:buFont typeface="Roboto Condensed"/>
              <a:buAutoNum type="alphaLcPeriod"/>
              <a:defRPr/>
            </a:lvl2pPr>
            <a:lvl3pPr marL="1371600" lvl="2" indent="-304800">
              <a:spcBef>
                <a:spcPts val="0"/>
              </a:spcBef>
              <a:spcAft>
                <a:spcPts val="0"/>
              </a:spcAft>
              <a:buClr>
                <a:srgbClr val="434343"/>
              </a:buClr>
              <a:buSzPts val="1200"/>
              <a:buFont typeface="Roboto Condensed"/>
              <a:buAutoNum type="romanLcPeriod"/>
              <a:defRPr/>
            </a:lvl3pPr>
            <a:lvl4pPr marL="1828800" lvl="3" indent="-304800">
              <a:spcBef>
                <a:spcPts val="0"/>
              </a:spcBef>
              <a:spcAft>
                <a:spcPts val="0"/>
              </a:spcAft>
              <a:buClr>
                <a:srgbClr val="434343"/>
              </a:buClr>
              <a:buSzPts val="1200"/>
              <a:buFont typeface="Roboto Condensed"/>
              <a:buAutoNum type="arabicPeriod"/>
              <a:defRPr/>
            </a:lvl4pPr>
            <a:lvl5pPr marL="2286000" lvl="4" indent="-304800">
              <a:spcBef>
                <a:spcPts val="0"/>
              </a:spcBef>
              <a:spcAft>
                <a:spcPts val="0"/>
              </a:spcAft>
              <a:buClr>
                <a:srgbClr val="434343"/>
              </a:buClr>
              <a:buSzPts val="1200"/>
              <a:buFont typeface="Roboto Condensed"/>
              <a:buAutoNum type="alphaLcPeriod"/>
              <a:defRPr/>
            </a:lvl5pPr>
            <a:lvl6pPr marL="2743200" lvl="5" indent="-304800">
              <a:spcBef>
                <a:spcPts val="0"/>
              </a:spcBef>
              <a:spcAft>
                <a:spcPts val="0"/>
              </a:spcAft>
              <a:buClr>
                <a:srgbClr val="434343"/>
              </a:buClr>
              <a:buSzPts val="1200"/>
              <a:buFont typeface="Roboto Condensed"/>
              <a:buAutoNum type="romanLcPeriod"/>
              <a:defRPr/>
            </a:lvl6pPr>
            <a:lvl7pPr marL="3200400" lvl="6" indent="-304800">
              <a:spcBef>
                <a:spcPts val="0"/>
              </a:spcBef>
              <a:spcAft>
                <a:spcPts val="0"/>
              </a:spcAft>
              <a:buClr>
                <a:srgbClr val="434343"/>
              </a:buClr>
              <a:buSzPts val="1200"/>
              <a:buFont typeface="Roboto Condensed"/>
              <a:buAutoNum type="arabicPeriod"/>
              <a:defRPr/>
            </a:lvl7pPr>
            <a:lvl8pPr marL="3657600" lvl="7" indent="-304800">
              <a:spcBef>
                <a:spcPts val="0"/>
              </a:spcBef>
              <a:spcAft>
                <a:spcPts val="0"/>
              </a:spcAft>
              <a:buClr>
                <a:srgbClr val="434343"/>
              </a:buClr>
              <a:buSzPts val="1200"/>
              <a:buFont typeface="Roboto Condensed"/>
              <a:buAutoNum type="alphaLcPeriod"/>
              <a:defRPr/>
            </a:lvl8pPr>
            <a:lvl9pPr marL="4114800" lvl="8" indent="-304800">
              <a:spcBef>
                <a:spcPts val="0"/>
              </a:spcBef>
              <a:spcAft>
                <a:spcPts val="0"/>
              </a:spcAft>
              <a:buClr>
                <a:srgbClr val="434343"/>
              </a:buClr>
              <a:buSzPts val="1200"/>
              <a:buFont typeface="Roboto Condensed"/>
              <a:buAutoNum type="romanLcPeriod"/>
              <a:defRPr/>
            </a:lvl9pPr>
          </a:lstStyle>
          <a:p>
            <a:endParaRPr/>
          </a:p>
        </p:txBody>
      </p:sp>
      <p:sp>
        <p:nvSpPr>
          <p:cNvPr id="37" name="Google Shape;37;p4"/>
          <p:cNvSpPr/>
          <p:nvPr/>
        </p:nvSpPr>
        <p:spPr>
          <a:xfrm rot="-5400000" flipH="1">
            <a:off x="71392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4"/>
          <p:cNvSpPr/>
          <p:nvPr/>
        </p:nvSpPr>
        <p:spPr>
          <a:xfrm rot="5400000" flipH="1">
            <a:off x="84938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4"/>
          <p:cNvSpPr/>
          <p:nvPr/>
        </p:nvSpPr>
        <p:spPr>
          <a:xfrm flipH="1">
            <a:off x="101503" y="1354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4"/>
          <p:cNvSpPr/>
          <p:nvPr/>
        </p:nvSpPr>
        <p:spPr>
          <a:xfrm flipH="1">
            <a:off x="80186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4"/>
          <p:cNvSpPr/>
          <p:nvPr/>
        </p:nvSpPr>
        <p:spPr>
          <a:xfrm flipH="1">
            <a:off x="517719" y="67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4"/>
          <p:cNvSpPr/>
          <p:nvPr/>
        </p:nvSpPr>
        <p:spPr>
          <a:xfrm flipH="1">
            <a:off x="8337744"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4"/>
          <p:cNvSpPr/>
          <p:nvPr/>
        </p:nvSpPr>
        <p:spPr>
          <a:xfrm flipH="1">
            <a:off x="71294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1268851"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39" name="Google Shape;239;p23"/>
          <p:cNvSpPr txBox="1">
            <a:spLocks noGrp="1"/>
          </p:cNvSpPr>
          <p:nvPr>
            <p:ph type="subTitle" idx="1"/>
          </p:nvPr>
        </p:nvSpPr>
        <p:spPr>
          <a:xfrm>
            <a:off x="1268849"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0" name="Google Shape;240;p23"/>
          <p:cNvSpPr txBox="1">
            <a:spLocks noGrp="1"/>
          </p:cNvSpPr>
          <p:nvPr>
            <p:ph type="title" idx="2"/>
          </p:nvPr>
        </p:nvSpPr>
        <p:spPr>
          <a:xfrm>
            <a:off x="4895382"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1" name="Google Shape;241;p23"/>
          <p:cNvSpPr txBox="1">
            <a:spLocks noGrp="1"/>
          </p:cNvSpPr>
          <p:nvPr>
            <p:ph type="subTitle" idx="3"/>
          </p:nvPr>
        </p:nvSpPr>
        <p:spPr>
          <a:xfrm>
            <a:off x="4895378"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2" name="Google Shape;242;p23"/>
          <p:cNvSpPr txBox="1">
            <a:spLocks noGrp="1"/>
          </p:cNvSpPr>
          <p:nvPr>
            <p:ph type="title" idx="4"/>
          </p:nvPr>
        </p:nvSpPr>
        <p:spPr>
          <a:xfrm>
            <a:off x="1268851"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3" name="Google Shape;243;p23"/>
          <p:cNvSpPr txBox="1">
            <a:spLocks noGrp="1"/>
          </p:cNvSpPr>
          <p:nvPr>
            <p:ph type="subTitle" idx="5"/>
          </p:nvPr>
        </p:nvSpPr>
        <p:spPr>
          <a:xfrm>
            <a:off x="1268849"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4" name="Google Shape;244;p23"/>
          <p:cNvSpPr txBox="1">
            <a:spLocks noGrp="1"/>
          </p:cNvSpPr>
          <p:nvPr>
            <p:ph type="title" idx="6"/>
          </p:nvPr>
        </p:nvSpPr>
        <p:spPr>
          <a:xfrm>
            <a:off x="4895382"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5" name="Google Shape;245;p23"/>
          <p:cNvSpPr txBox="1">
            <a:spLocks noGrp="1"/>
          </p:cNvSpPr>
          <p:nvPr>
            <p:ph type="subTitle" idx="7"/>
          </p:nvPr>
        </p:nvSpPr>
        <p:spPr>
          <a:xfrm>
            <a:off x="4895378"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23"/>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47" name="Google Shape;247;p23"/>
          <p:cNvSpPr/>
          <p:nvPr/>
        </p:nvSpPr>
        <p:spPr>
          <a:xfrm>
            <a:off x="7675883"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3"/>
          <p:cNvSpPr/>
          <p:nvPr/>
        </p:nvSpPr>
        <p:spPr>
          <a:xfrm>
            <a:off x="8354351"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3"/>
          <p:cNvSpPr/>
          <p:nvPr/>
        </p:nvSpPr>
        <p:spPr>
          <a:xfrm rot="10800000">
            <a:off x="-12"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3"/>
          <p:cNvSpPr/>
          <p:nvPr/>
        </p:nvSpPr>
        <p:spPr>
          <a:xfrm rot="-5400000">
            <a:off x="210513"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3"/>
          <p:cNvSpPr/>
          <p:nvPr/>
        </p:nvSpPr>
        <p:spPr>
          <a:xfrm rot="-5400000">
            <a:off x="372438"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23"/>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3"/>
          <p:cNvSpPr/>
          <p:nvPr/>
        </p:nvSpPr>
        <p:spPr>
          <a:xfrm>
            <a:off x="8386800"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23"/>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23"/>
          <p:cNvSpPr/>
          <p:nvPr/>
        </p:nvSpPr>
        <p:spPr>
          <a:xfrm>
            <a:off x="7132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23"/>
          <p:cNvSpPr/>
          <p:nvPr/>
        </p:nvSpPr>
        <p:spPr>
          <a:xfrm>
            <a:off x="843072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23"/>
          <p:cNvSpPr/>
          <p:nvPr/>
        </p:nvSpPr>
        <p:spPr>
          <a:xfrm>
            <a:off x="74875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0" name="Google Shape;260;p24"/>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24"/>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2" name="Google Shape;262;p24"/>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24"/>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4" name="Google Shape;264;p24"/>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24"/>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6" name="Google Shape;266;p24"/>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24"/>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8" name="Google Shape;268;p24"/>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24"/>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70" name="Google Shape;270;p24"/>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24"/>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72" name="Google Shape;272;p24"/>
          <p:cNvSpPr/>
          <p:nvPr/>
        </p:nvSpPr>
        <p:spPr>
          <a:xfrm rot="5400000" flipH="1">
            <a:off x="81342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4"/>
          <p:cNvSpPr/>
          <p:nvPr/>
        </p:nvSpPr>
        <p:spPr>
          <a:xfrm>
            <a:off x="6906766" y="289553"/>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24"/>
          <p:cNvSpPr/>
          <p:nvPr/>
        </p:nvSpPr>
        <p:spPr>
          <a:xfrm>
            <a:off x="55477" y="4233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24"/>
          <p:cNvSpPr/>
          <p:nvPr/>
        </p:nvSpPr>
        <p:spPr>
          <a:xfrm>
            <a:off x="247650" y="1363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4"/>
          <p:cNvSpPr/>
          <p:nvPr/>
        </p:nvSpPr>
        <p:spPr>
          <a:xfrm>
            <a:off x="665525"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4"/>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4"/>
          <p:cNvSpPr/>
          <p:nvPr/>
        </p:nvSpPr>
        <p:spPr>
          <a:xfrm>
            <a:off x="724900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4"/>
          <p:cNvSpPr/>
          <p:nvPr/>
        </p:nvSpPr>
        <p:spPr>
          <a:xfrm>
            <a:off x="1152922" y="3219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4"/>
          <p:cNvSpPr/>
          <p:nvPr/>
        </p:nvSpPr>
        <p:spPr>
          <a:xfrm>
            <a:off x="8677672" y="11632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00"/>
        <p:cNvGrpSpPr/>
        <p:nvPr/>
      </p:nvGrpSpPr>
      <p:grpSpPr>
        <a:xfrm>
          <a:off x="0" y="0"/>
          <a:ext cx="0" cy="0"/>
          <a:chOff x="0" y="0"/>
          <a:chExt cx="0" cy="0"/>
        </a:xfrm>
      </p:grpSpPr>
      <p:sp>
        <p:nvSpPr>
          <p:cNvPr id="301" name="Google Shape;301;p27"/>
          <p:cNvSpPr/>
          <p:nvPr/>
        </p:nvSpPr>
        <p:spPr>
          <a:xfrm flipH="1">
            <a:off x="391596"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7"/>
          <p:cNvSpPr/>
          <p:nvPr/>
        </p:nvSpPr>
        <p:spPr>
          <a:xfrm flipH="1">
            <a:off x="-12"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7"/>
          <p:cNvSpPr/>
          <p:nvPr/>
        </p:nvSpPr>
        <p:spPr>
          <a:xfrm rot="10800000" flipH="1">
            <a:off x="8387703"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7"/>
          <p:cNvSpPr/>
          <p:nvPr/>
        </p:nvSpPr>
        <p:spPr>
          <a:xfrm rot="5400000" flipH="1">
            <a:off x="8829505"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7"/>
          <p:cNvSpPr/>
          <p:nvPr/>
        </p:nvSpPr>
        <p:spPr>
          <a:xfrm rot="5400000" flipH="1">
            <a:off x="8667580"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7"/>
          <p:cNvSpPr/>
          <p:nvPr/>
        </p:nvSpPr>
        <p:spPr>
          <a:xfrm flipH="1">
            <a:off x="653218"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7"/>
          <p:cNvSpPr/>
          <p:nvPr/>
        </p:nvSpPr>
        <p:spPr>
          <a:xfrm rot="5400000" flipH="1">
            <a:off x="275168"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7"/>
          <p:cNvSpPr/>
          <p:nvPr/>
        </p:nvSpPr>
        <p:spPr>
          <a:xfrm flipH="1">
            <a:off x="82874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7"/>
          <p:cNvSpPr/>
          <p:nvPr/>
        </p:nvSpPr>
        <p:spPr>
          <a:xfrm flipH="1">
            <a:off x="56994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7"/>
          <p:cNvSpPr/>
          <p:nvPr/>
        </p:nvSpPr>
        <p:spPr>
          <a:xfrm flipH="1">
            <a:off x="15131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322"/>
        <p:cNvGrpSpPr/>
        <p:nvPr/>
      </p:nvGrpSpPr>
      <p:grpSpPr>
        <a:xfrm>
          <a:off x="0" y="0"/>
          <a:ext cx="0" cy="0"/>
          <a:chOff x="0" y="0"/>
          <a:chExt cx="0" cy="0"/>
        </a:xfrm>
      </p:grpSpPr>
      <p:sp>
        <p:nvSpPr>
          <p:cNvPr id="323" name="Google Shape;323;p29"/>
          <p:cNvSpPr/>
          <p:nvPr/>
        </p:nvSpPr>
        <p:spPr>
          <a:xfrm flipH="1">
            <a:off x="552562"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9"/>
          <p:cNvSpPr/>
          <p:nvPr/>
        </p:nvSpPr>
        <p:spPr>
          <a:xfrm rot="-5400000" flipH="1">
            <a:off x="4899392"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9"/>
          <p:cNvSpPr/>
          <p:nvPr/>
        </p:nvSpPr>
        <p:spPr>
          <a:xfrm rot="5400000" flipH="1">
            <a:off x="8149483"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9"/>
          <p:cNvSpPr/>
          <p:nvPr/>
        </p:nvSpPr>
        <p:spPr>
          <a:xfrm rot="8100000" flipH="1">
            <a:off x="190315"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9"/>
          <p:cNvSpPr/>
          <p:nvPr/>
        </p:nvSpPr>
        <p:spPr>
          <a:xfrm flipH="1">
            <a:off x="7674323"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9"/>
          <p:cNvSpPr/>
          <p:nvPr/>
        </p:nvSpPr>
        <p:spPr>
          <a:xfrm flipH="1">
            <a:off x="8893523"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9"/>
          <p:cNvSpPr/>
          <p:nvPr/>
        </p:nvSpPr>
        <p:spPr>
          <a:xfrm rot="8100000" flipH="1">
            <a:off x="1061760"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9"/>
          <p:cNvSpPr/>
          <p:nvPr/>
        </p:nvSpPr>
        <p:spPr>
          <a:xfrm rot="-1352207" flipH="1">
            <a:off x="4734301" y="46472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9"/>
          <p:cNvSpPr/>
          <p:nvPr/>
        </p:nvSpPr>
        <p:spPr>
          <a:xfrm rot="-1352207" flipH="1">
            <a:off x="5889893" y="4251154"/>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9"/>
          <p:cNvSpPr/>
          <p:nvPr/>
        </p:nvSpPr>
        <p:spPr>
          <a:xfrm rot="-1352207" flipH="1">
            <a:off x="771901" y="43424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9"/>
          <p:cNvSpPr/>
          <p:nvPr/>
        </p:nvSpPr>
        <p:spPr>
          <a:xfrm>
            <a:off x="484622" y="11975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9"/>
          <p:cNvSpPr/>
          <p:nvPr/>
        </p:nvSpPr>
        <p:spPr>
          <a:xfrm>
            <a:off x="7363922" y="306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9"/>
          <p:cNvSpPr/>
          <p:nvPr/>
        </p:nvSpPr>
        <p:spPr>
          <a:xfrm>
            <a:off x="5334872" y="4045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8" r:id="rId2"/>
    <p:sldLayoutId id="2147483669" r:id="rId3"/>
    <p:sldLayoutId id="2147483670" r:id="rId4"/>
    <p:sldLayoutId id="2147483673" r:id="rId5"/>
    <p:sldLayoutId id="2147483675" r:id="rId6"/>
  </p:sldLayoutIdLst>
  <p:hf sldNum="0"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rtoon character in a bubble with a syringe and a needle&#10;&#10;Description automatically generated">
            <a:extLst>
              <a:ext uri="{FF2B5EF4-FFF2-40B4-BE49-F238E27FC236}">
                <a16:creationId xmlns:a16="http://schemas.microsoft.com/office/drawing/2014/main" id="{A5F46C1A-A37D-25CE-8DEF-1BD2B2963B1F}"/>
              </a:ext>
            </a:extLst>
          </p:cNvPr>
          <p:cNvPicPr>
            <a:picLocks noChangeAspect="1"/>
          </p:cNvPicPr>
          <p:nvPr/>
        </p:nvPicPr>
        <p:blipFill>
          <a:blip r:embed="rId2"/>
          <a:stretch>
            <a:fillRect/>
          </a:stretch>
        </p:blipFill>
        <p:spPr>
          <a:xfrm>
            <a:off x="0" y="3760"/>
            <a:ext cx="9144000" cy="5135980"/>
          </a:xfrm>
          <a:prstGeom prst="rect">
            <a:avLst/>
          </a:prstGeom>
        </p:spPr>
      </p:pic>
    </p:spTree>
    <p:extLst>
      <p:ext uri="{BB962C8B-B14F-4D97-AF65-F5344CB8AC3E}">
        <p14:creationId xmlns:p14="http://schemas.microsoft.com/office/powerpoint/2010/main" val="143319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6DB05-3009-6EAC-2B4F-71C1CD8F935C}"/>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C36F2F92-31C3-389D-8408-6B9830718AB0}"/>
              </a:ext>
            </a:extLst>
          </p:cNvPr>
          <p:cNvSpPr>
            <a:spLocks noGrp="1"/>
          </p:cNvSpPr>
          <p:nvPr>
            <p:ph type="body" idx="1"/>
          </p:nvPr>
        </p:nvSpPr>
        <p:spPr>
          <a:xfrm>
            <a:off x="1164372" y="0"/>
            <a:ext cx="8267474" cy="5590478"/>
          </a:xfrm>
        </p:spPr>
        <p:txBody>
          <a:bodyPr>
            <a:noAutofit/>
          </a:bodyPr>
          <a:lstStyle/>
          <a:p>
            <a:pPr marL="152400" indent="0">
              <a:lnSpc>
                <a:spcPct val="170000"/>
              </a:lnSpc>
              <a:buNone/>
            </a:pPr>
            <a:r>
              <a:rPr lang="en-IN" sz="830" b="1" dirty="0">
                <a:latin typeface="Palatino Linotype" panose="02040502050505030304" pitchFamily="18" charset="0"/>
              </a:rPr>
              <a:t> print(f"{col}: {</a:t>
            </a:r>
            <a:r>
              <a:rPr lang="en-IN" sz="830" b="1" dirty="0" err="1">
                <a:latin typeface="Palatino Linotype" panose="02040502050505030304" pitchFamily="18" charset="0"/>
              </a:rPr>
              <a:t>unique_values</a:t>
            </a:r>
            <a:r>
              <a:rPr lang="en-IN" sz="830" b="1" dirty="0">
                <a:latin typeface="Palatino Linotype" panose="02040502050505030304" pitchFamily="18" charset="0"/>
              </a:rPr>
              <a:t>} unique values")</a:t>
            </a:r>
          </a:p>
          <a:p>
            <a:pPr marL="152400" indent="0">
              <a:lnSpc>
                <a:spcPct val="170000"/>
              </a:lnSpc>
              <a:buNone/>
            </a:pPr>
            <a:r>
              <a:rPr lang="en-IN" sz="830" b="1" dirty="0" err="1">
                <a:latin typeface="Palatino Linotype" panose="02040502050505030304" pitchFamily="18" charset="0"/>
              </a:rPr>
              <a:t>numeric_data</a:t>
            </a:r>
            <a:r>
              <a:rPr lang="en-IN" sz="830" b="1" dirty="0">
                <a:latin typeface="Palatino Linotype" panose="02040502050505030304" pitchFamily="18" charset="0"/>
              </a:rPr>
              <a:t> = </a:t>
            </a:r>
            <a:r>
              <a:rPr lang="en-IN" sz="830" b="1" dirty="0" err="1">
                <a:latin typeface="Palatino Linotype" panose="02040502050505030304" pitchFamily="18" charset="0"/>
              </a:rPr>
              <a:t>data.select_dtypes</a:t>
            </a:r>
            <a:r>
              <a:rPr lang="en-IN" sz="830" b="1" dirty="0">
                <a:latin typeface="Palatino Linotype" panose="02040502050505030304" pitchFamily="18" charset="0"/>
              </a:rPr>
              <a:t>(include=['number'])</a:t>
            </a:r>
          </a:p>
          <a:p>
            <a:pPr marL="152400" indent="0">
              <a:lnSpc>
                <a:spcPct val="170000"/>
              </a:lnSpc>
              <a:buNone/>
            </a:pPr>
            <a:r>
              <a:rPr lang="en-IN" sz="830" b="1" dirty="0">
                <a:latin typeface="Palatino Linotype" panose="02040502050505030304" pitchFamily="18" charset="0"/>
              </a:rPr>
              <a:t>for col in </a:t>
            </a:r>
            <a:r>
              <a:rPr lang="en-IN" sz="830" b="1" dirty="0" err="1">
                <a:latin typeface="Palatino Linotype" panose="02040502050505030304" pitchFamily="18" charset="0"/>
              </a:rPr>
              <a:t>numeric_data.columns</a:t>
            </a:r>
            <a:r>
              <a:rPr lang="en-IN" sz="830" b="1" dirty="0">
                <a:latin typeface="Palatino Linotype" panose="02040502050505030304" pitchFamily="18" charset="0"/>
              </a:rPr>
              <a:t>:</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plt.figure</a:t>
            </a:r>
            <a:r>
              <a:rPr lang="en-IN" sz="830" b="1" dirty="0">
                <a:latin typeface="Palatino Linotype" panose="02040502050505030304" pitchFamily="18" charset="0"/>
              </a:rPr>
              <a:t>(</a:t>
            </a:r>
            <a:r>
              <a:rPr lang="en-IN" sz="830" b="1" dirty="0" err="1">
                <a:latin typeface="Palatino Linotype" panose="02040502050505030304" pitchFamily="18" charset="0"/>
              </a:rPr>
              <a:t>figsize</a:t>
            </a:r>
            <a:r>
              <a:rPr lang="en-IN" sz="830" b="1" dirty="0">
                <a:latin typeface="Palatino Linotype" panose="02040502050505030304" pitchFamily="18" charset="0"/>
              </a:rPr>
              <a:t>=(6, 6))</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sns.histplot</a:t>
            </a:r>
            <a:r>
              <a:rPr lang="en-IN" sz="830" b="1" dirty="0">
                <a:latin typeface="Palatino Linotype" panose="02040502050505030304" pitchFamily="18" charset="0"/>
              </a:rPr>
              <a:t>(data=data, x=col, </a:t>
            </a:r>
            <a:r>
              <a:rPr lang="en-IN" sz="830" b="1" dirty="0" err="1">
                <a:latin typeface="Palatino Linotype" panose="02040502050505030304" pitchFamily="18" charset="0"/>
              </a:rPr>
              <a:t>kde</a:t>
            </a:r>
            <a:r>
              <a:rPr lang="en-IN" sz="830" b="1" dirty="0">
                <a:latin typeface="Palatino Linotype" panose="02040502050505030304" pitchFamily="18" charset="0"/>
              </a:rPr>
              <a:t>=True, bins=20)</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plt.title</a:t>
            </a:r>
            <a:r>
              <a:rPr lang="en-IN" sz="830" b="1" dirty="0">
                <a:latin typeface="Palatino Linotype" panose="02040502050505030304" pitchFamily="18" charset="0"/>
              </a:rPr>
              <a:t>(</a:t>
            </a:r>
            <a:r>
              <a:rPr lang="en-IN" sz="830" b="1" dirty="0" err="1">
                <a:latin typeface="Palatino Linotype" panose="02040502050505030304" pitchFamily="18" charset="0"/>
              </a:rPr>
              <a:t>f"Distribution</a:t>
            </a:r>
            <a:r>
              <a:rPr lang="en-IN" sz="830" b="1" dirty="0">
                <a:latin typeface="Palatino Linotype" panose="02040502050505030304" pitchFamily="18" charset="0"/>
              </a:rPr>
              <a:t> of {col}")</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plt.xlabel</a:t>
            </a:r>
            <a:r>
              <a:rPr lang="en-IN" sz="830" b="1" dirty="0">
                <a:latin typeface="Palatino Linotype" panose="02040502050505030304" pitchFamily="18" charset="0"/>
              </a:rPr>
              <a:t>(col)</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plt.ylabel</a:t>
            </a:r>
            <a:r>
              <a:rPr lang="en-IN" sz="830" b="1" dirty="0">
                <a:latin typeface="Palatino Linotype" panose="02040502050505030304" pitchFamily="18" charset="0"/>
              </a:rPr>
              <a:t>("Frequency")</a:t>
            </a:r>
          </a:p>
          <a:p>
            <a:pPr marL="152400" indent="0">
              <a:lnSpc>
                <a:spcPct val="170000"/>
              </a:lnSpc>
              <a:buNone/>
            </a:pPr>
            <a:r>
              <a:rPr lang="en-IN" sz="830" b="1" dirty="0" err="1">
                <a:latin typeface="Palatino Linotype" panose="02040502050505030304" pitchFamily="18" charset="0"/>
              </a:rPr>
              <a:t>plt.show</a:t>
            </a:r>
            <a:r>
              <a:rPr lang="en-IN" sz="830" b="1" dirty="0">
                <a:latin typeface="Palatino Linotype" panose="02040502050505030304" pitchFamily="18" charset="0"/>
              </a:rPr>
              <a:t>()</a:t>
            </a:r>
          </a:p>
          <a:p>
            <a:pPr marL="152400" indent="0">
              <a:lnSpc>
                <a:spcPct val="170000"/>
              </a:lnSpc>
              <a:buNone/>
            </a:pPr>
            <a:r>
              <a:rPr lang="en-IN" sz="830" b="1" dirty="0">
                <a:latin typeface="Palatino Linotype" panose="02040502050505030304" pitchFamily="18" charset="0"/>
              </a:rPr>
              <a:t>for col in </a:t>
            </a:r>
            <a:r>
              <a:rPr lang="en-IN" sz="830" b="1" dirty="0" err="1">
                <a:latin typeface="Palatino Linotype" panose="02040502050505030304" pitchFamily="18" charset="0"/>
              </a:rPr>
              <a:t>categorical_columns.columns</a:t>
            </a:r>
            <a:r>
              <a:rPr lang="en-IN" sz="830" b="1" dirty="0">
                <a:latin typeface="Palatino Linotype" panose="02040502050505030304" pitchFamily="18" charset="0"/>
              </a:rPr>
              <a:t>:</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plt.figure</a:t>
            </a:r>
            <a:r>
              <a:rPr lang="en-IN" sz="830" b="1" dirty="0">
                <a:latin typeface="Palatino Linotype" panose="02040502050505030304" pitchFamily="18" charset="0"/>
              </a:rPr>
              <a:t>(</a:t>
            </a:r>
            <a:r>
              <a:rPr lang="en-IN" sz="830" b="1" dirty="0" err="1">
                <a:latin typeface="Palatino Linotype" panose="02040502050505030304" pitchFamily="18" charset="0"/>
              </a:rPr>
              <a:t>figsize</a:t>
            </a:r>
            <a:r>
              <a:rPr lang="en-IN" sz="830" b="1" dirty="0">
                <a:latin typeface="Palatino Linotype" panose="02040502050505030304" pitchFamily="18" charset="0"/>
              </a:rPr>
              <a:t>=(6, 6))</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sns.boxplot</a:t>
            </a:r>
            <a:r>
              <a:rPr lang="en-IN" sz="830" b="1" dirty="0">
                <a:latin typeface="Palatino Linotype" panose="02040502050505030304" pitchFamily="18" charset="0"/>
              </a:rPr>
              <a:t>(data=data[0:2500], x=col, y='</a:t>
            </a:r>
            <a:r>
              <a:rPr lang="en-IN" sz="830" b="1" dirty="0" err="1">
                <a:latin typeface="Palatino Linotype" panose="02040502050505030304" pitchFamily="18" charset="0"/>
              </a:rPr>
              <a:t>total_vaccinations</a:t>
            </a:r>
            <a:r>
              <a:rPr lang="en-IN" sz="830" b="1" dirty="0">
                <a:latin typeface="Palatino Linotype" panose="02040502050505030304" pitchFamily="18" charset="0"/>
              </a:rPr>
              <a:t>')</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plt.title</a:t>
            </a:r>
            <a:r>
              <a:rPr lang="en-IN" sz="830" b="1" dirty="0">
                <a:latin typeface="Palatino Linotype" panose="02040502050505030304" pitchFamily="18" charset="0"/>
              </a:rPr>
              <a:t>(</a:t>
            </a:r>
            <a:r>
              <a:rPr lang="en-IN" sz="830" b="1" dirty="0" err="1">
                <a:latin typeface="Palatino Linotype" panose="02040502050505030304" pitchFamily="18" charset="0"/>
              </a:rPr>
              <a:t>f"Box</a:t>
            </a:r>
            <a:r>
              <a:rPr lang="en-IN" sz="830" b="1" dirty="0">
                <a:latin typeface="Palatino Linotype" panose="02040502050505030304" pitchFamily="18" charset="0"/>
              </a:rPr>
              <a:t> Plot of Total Vaccinations by {col}")</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plt.xticks</a:t>
            </a:r>
            <a:r>
              <a:rPr lang="en-IN" sz="830" b="1" dirty="0">
                <a:latin typeface="Palatino Linotype" panose="02040502050505030304" pitchFamily="18" charset="0"/>
              </a:rPr>
              <a:t>(rotation=10)</a:t>
            </a:r>
          </a:p>
          <a:p>
            <a:pPr marL="152400" indent="0">
              <a:lnSpc>
                <a:spcPct val="170000"/>
              </a:lnSpc>
              <a:buNone/>
            </a:pPr>
            <a:r>
              <a:rPr lang="en-IN" sz="830" b="1" dirty="0">
                <a:latin typeface="Palatino Linotype" panose="02040502050505030304" pitchFamily="18" charset="0"/>
              </a:rPr>
              <a:t>    </a:t>
            </a:r>
            <a:r>
              <a:rPr lang="en-IN" sz="830" b="1" dirty="0" err="1">
                <a:latin typeface="Palatino Linotype" panose="02040502050505030304" pitchFamily="18" charset="0"/>
              </a:rPr>
              <a:t>plt.xticks</a:t>
            </a:r>
            <a:r>
              <a:rPr lang="en-IN" sz="830" b="1" dirty="0">
                <a:latin typeface="Palatino Linotype" panose="02040502050505030304" pitchFamily="18" charset="0"/>
              </a:rPr>
              <a:t>(</a:t>
            </a:r>
            <a:r>
              <a:rPr lang="en-IN" sz="830" b="1" dirty="0" err="1">
                <a:latin typeface="Palatino Linotype" panose="02040502050505030304" pitchFamily="18" charset="0"/>
              </a:rPr>
              <a:t>fontsize</a:t>
            </a:r>
            <a:r>
              <a:rPr lang="en-IN" sz="830" b="1" dirty="0">
                <a:latin typeface="Palatino Linotype" panose="02040502050505030304" pitchFamily="18" charset="0"/>
              </a:rPr>
              <a:t>=6)</a:t>
            </a:r>
          </a:p>
          <a:p>
            <a:pPr marL="152400" indent="0">
              <a:lnSpc>
                <a:spcPct val="170000"/>
              </a:lnSpc>
              <a:buNone/>
            </a:pPr>
            <a:r>
              <a:rPr lang="en-IN" sz="830" b="1" dirty="0" err="1">
                <a:latin typeface="Palatino Linotype" panose="02040502050505030304" pitchFamily="18" charset="0"/>
              </a:rPr>
              <a:t>plt.show</a:t>
            </a:r>
            <a:r>
              <a:rPr lang="en-IN" sz="830" b="1" dirty="0">
                <a:latin typeface="Palatino Linotype" panose="02040502050505030304" pitchFamily="18" charset="0"/>
              </a:rPr>
              <a:t>()</a:t>
            </a:r>
          </a:p>
          <a:p>
            <a:pPr marL="152400" indent="0">
              <a:lnSpc>
                <a:spcPct val="170000"/>
              </a:lnSpc>
              <a:buNone/>
            </a:pPr>
            <a:r>
              <a:rPr lang="en-IN" sz="830" b="1" dirty="0" err="1">
                <a:latin typeface="Palatino Linotype" panose="02040502050505030304" pitchFamily="18" charset="0"/>
              </a:rPr>
              <a:t>plt.figure</a:t>
            </a:r>
            <a:r>
              <a:rPr lang="en-IN" sz="830" b="1" dirty="0">
                <a:latin typeface="Palatino Linotype" panose="02040502050505030304" pitchFamily="18" charset="0"/>
              </a:rPr>
              <a:t>(</a:t>
            </a:r>
            <a:r>
              <a:rPr lang="en-IN" sz="830" b="1" dirty="0" err="1">
                <a:latin typeface="Palatino Linotype" panose="02040502050505030304" pitchFamily="18" charset="0"/>
              </a:rPr>
              <a:t>figsize</a:t>
            </a:r>
            <a:r>
              <a:rPr lang="en-IN" sz="830" b="1" dirty="0">
                <a:latin typeface="Palatino Linotype" panose="02040502050505030304" pitchFamily="18" charset="0"/>
              </a:rPr>
              <a:t>=(10, 6))</a:t>
            </a:r>
          </a:p>
          <a:p>
            <a:pPr marL="152400" indent="0">
              <a:lnSpc>
                <a:spcPct val="170000"/>
              </a:lnSpc>
              <a:buNone/>
            </a:pPr>
            <a:r>
              <a:rPr lang="en-IN" sz="830" b="1" dirty="0" err="1">
                <a:latin typeface="Palatino Linotype" panose="02040502050505030304" pitchFamily="18" charset="0"/>
              </a:rPr>
              <a:t>sns.lineplot</a:t>
            </a:r>
            <a:r>
              <a:rPr lang="en-IN" sz="830" b="1" dirty="0">
                <a:latin typeface="Palatino Linotype" panose="02040502050505030304" pitchFamily="18" charset="0"/>
              </a:rPr>
              <a:t>(data=data, x=</a:t>
            </a:r>
            <a:r>
              <a:rPr lang="en-IN" sz="830" b="1" dirty="0" err="1">
                <a:latin typeface="Palatino Linotype" panose="02040502050505030304" pitchFamily="18" charset="0"/>
              </a:rPr>
              <a:t>data.index</a:t>
            </a:r>
            <a:r>
              <a:rPr lang="en-IN" sz="830" b="1" dirty="0">
                <a:latin typeface="Palatino Linotype" panose="02040502050505030304" pitchFamily="18" charset="0"/>
              </a:rPr>
              <a:t>, y='</a:t>
            </a:r>
            <a:r>
              <a:rPr lang="en-IN" sz="830" b="1" dirty="0" err="1">
                <a:latin typeface="Palatino Linotype" panose="02040502050505030304" pitchFamily="18" charset="0"/>
              </a:rPr>
              <a:t>total_vaccinations</a:t>
            </a:r>
            <a:r>
              <a:rPr lang="en-IN" sz="830" b="1" dirty="0">
                <a:latin typeface="Palatino Linotype" panose="02040502050505030304" pitchFamily="18" charset="0"/>
              </a:rPr>
              <a:t>')</a:t>
            </a:r>
          </a:p>
          <a:p>
            <a:pPr marL="152400" indent="0">
              <a:lnSpc>
                <a:spcPct val="170000"/>
              </a:lnSpc>
              <a:buNone/>
            </a:pPr>
            <a:r>
              <a:rPr lang="en-IN" sz="830" b="1" dirty="0" err="1">
                <a:latin typeface="Palatino Linotype" panose="02040502050505030304" pitchFamily="18" charset="0"/>
              </a:rPr>
              <a:t>plt.title</a:t>
            </a:r>
            <a:r>
              <a:rPr lang="en-IN" sz="830" b="1" dirty="0">
                <a:latin typeface="Palatino Linotype" panose="02040502050505030304" pitchFamily="18" charset="0"/>
              </a:rPr>
              <a:t>("Total Vaccinations Over Time")</a:t>
            </a:r>
          </a:p>
          <a:p>
            <a:pPr marL="152400" indent="0">
              <a:lnSpc>
                <a:spcPct val="170000"/>
              </a:lnSpc>
              <a:buNone/>
            </a:pPr>
            <a:r>
              <a:rPr lang="en-IN" sz="830" b="1" dirty="0" err="1">
                <a:latin typeface="Palatino Linotype" panose="02040502050505030304" pitchFamily="18" charset="0"/>
              </a:rPr>
              <a:t>plt.xlabel</a:t>
            </a:r>
            <a:r>
              <a:rPr lang="en-IN" sz="830" b="1" dirty="0">
                <a:latin typeface="Palatino Linotype" panose="02040502050505030304" pitchFamily="18" charset="0"/>
              </a:rPr>
              <a:t>("Date")</a:t>
            </a:r>
          </a:p>
          <a:p>
            <a:pPr marL="152400" indent="0">
              <a:lnSpc>
                <a:spcPct val="170000"/>
              </a:lnSpc>
              <a:buNone/>
            </a:pPr>
            <a:r>
              <a:rPr lang="en-IN" sz="830" b="1" dirty="0" err="1">
                <a:latin typeface="Palatino Linotype" panose="02040502050505030304" pitchFamily="18" charset="0"/>
              </a:rPr>
              <a:t>plt.ylabel</a:t>
            </a:r>
            <a:r>
              <a:rPr lang="en-IN" sz="830" b="1" dirty="0">
                <a:latin typeface="Palatino Linotype" panose="02040502050505030304" pitchFamily="18" charset="0"/>
              </a:rPr>
              <a:t>("Total Vaccinations")</a:t>
            </a:r>
          </a:p>
          <a:p>
            <a:pPr marL="152400" indent="0">
              <a:lnSpc>
                <a:spcPct val="170000"/>
              </a:lnSpc>
              <a:buNone/>
            </a:pPr>
            <a:r>
              <a:rPr lang="en-IN" sz="830" b="1" dirty="0" err="1">
                <a:latin typeface="Palatino Linotype" panose="02040502050505030304" pitchFamily="18" charset="0"/>
              </a:rPr>
              <a:t>plt.xticks</a:t>
            </a:r>
            <a:r>
              <a:rPr lang="en-IN" sz="830" b="1" dirty="0">
                <a:latin typeface="Palatino Linotype" panose="02040502050505030304" pitchFamily="18" charset="0"/>
              </a:rPr>
              <a:t>(rotation=45)</a:t>
            </a:r>
          </a:p>
          <a:p>
            <a:pPr marL="152400" indent="0">
              <a:lnSpc>
                <a:spcPct val="170000"/>
              </a:lnSpc>
              <a:buNone/>
            </a:pPr>
            <a:r>
              <a:rPr lang="en-IN" sz="830" b="1" dirty="0" err="1">
                <a:latin typeface="Palatino Linotype" panose="02040502050505030304" pitchFamily="18" charset="0"/>
              </a:rPr>
              <a:t>plt.show</a:t>
            </a:r>
            <a:r>
              <a:rPr lang="en-IN" sz="830" b="1" dirty="0">
                <a:latin typeface="Palatino Linotype" panose="02040502050505030304" pitchFamily="18" charset="0"/>
              </a:rPr>
              <a:t>()</a:t>
            </a:r>
          </a:p>
        </p:txBody>
      </p:sp>
    </p:spTree>
    <p:extLst>
      <p:ext uri="{BB962C8B-B14F-4D97-AF65-F5344CB8AC3E}">
        <p14:creationId xmlns:p14="http://schemas.microsoft.com/office/powerpoint/2010/main" val="1428866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F608F-4806-3626-1294-D29E15187913}"/>
              </a:ext>
            </a:extLst>
          </p:cNvPr>
          <p:cNvSpPr>
            <a:spLocks noGrp="1"/>
          </p:cNvSpPr>
          <p:nvPr>
            <p:ph type="title"/>
          </p:nvPr>
        </p:nvSpPr>
        <p:spPr>
          <a:xfrm>
            <a:off x="712975" y="141066"/>
            <a:ext cx="7717800" cy="572700"/>
          </a:xfrm>
        </p:spPr>
        <p:txBody>
          <a:bodyPr>
            <a:normAutofit fontScale="90000"/>
          </a:bodyPr>
          <a:lstStyle/>
          <a:p>
            <a:r>
              <a:rPr lang="en-US" dirty="0">
                <a:latin typeface="Algerian" panose="04020705040A02060702" pitchFamily="82" charset="0"/>
              </a:rPr>
              <a:t>Output:</a:t>
            </a:r>
            <a:endParaRPr lang="en-IN" dirty="0"/>
          </a:p>
        </p:txBody>
      </p:sp>
      <p:sp>
        <p:nvSpPr>
          <p:cNvPr id="3" name="Text Placeholder 2">
            <a:extLst>
              <a:ext uri="{FF2B5EF4-FFF2-40B4-BE49-F238E27FC236}">
                <a16:creationId xmlns:a16="http://schemas.microsoft.com/office/drawing/2014/main" id="{0D0CF41A-C091-75C2-F658-1AF63A6AD828}"/>
              </a:ext>
            </a:extLst>
          </p:cNvPr>
          <p:cNvSpPr>
            <a:spLocks noGrp="1"/>
          </p:cNvSpPr>
          <p:nvPr>
            <p:ph type="body" idx="1"/>
          </p:nvPr>
        </p:nvSpPr>
        <p:spPr/>
        <p:txBody>
          <a:bodyPr/>
          <a:lstStyle/>
          <a:p>
            <a:endParaRPr lang="en-IN" dirty="0"/>
          </a:p>
        </p:txBody>
      </p:sp>
      <p:pic>
        <p:nvPicPr>
          <p:cNvPr id="10" name="Picture 9" descr="A screenshot of a computer&#10;&#10;Description automatically generated">
            <a:extLst>
              <a:ext uri="{FF2B5EF4-FFF2-40B4-BE49-F238E27FC236}">
                <a16:creationId xmlns:a16="http://schemas.microsoft.com/office/drawing/2014/main" id="{8CC5071A-05BF-AAA8-E8FB-0503075C2A97}"/>
              </a:ext>
            </a:extLst>
          </p:cNvPr>
          <p:cNvPicPr>
            <a:picLocks noChangeAspect="1"/>
          </p:cNvPicPr>
          <p:nvPr/>
        </p:nvPicPr>
        <p:blipFill>
          <a:blip r:embed="rId2"/>
          <a:stretch>
            <a:fillRect/>
          </a:stretch>
        </p:blipFill>
        <p:spPr>
          <a:xfrm>
            <a:off x="175763" y="658888"/>
            <a:ext cx="4200996" cy="4418441"/>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1C4CF138-D2D8-6E12-31D1-C61771D9C8A6}"/>
              </a:ext>
            </a:extLst>
          </p:cNvPr>
          <p:cNvPicPr>
            <a:picLocks noChangeAspect="1"/>
          </p:cNvPicPr>
          <p:nvPr/>
        </p:nvPicPr>
        <p:blipFill>
          <a:blip r:embed="rId3"/>
          <a:stretch>
            <a:fillRect/>
          </a:stretch>
        </p:blipFill>
        <p:spPr>
          <a:xfrm>
            <a:off x="4767242" y="651454"/>
            <a:ext cx="4302417" cy="4418441"/>
          </a:xfrm>
          <a:prstGeom prst="rect">
            <a:avLst/>
          </a:prstGeom>
        </p:spPr>
      </p:pic>
    </p:spTree>
    <p:extLst>
      <p:ext uri="{BB962C8B-B14F-4D97-AF65-F5344CB8AC3E}">
        <p14:creationId xmlns:p14="http://schemas.microsoft.com/office/powerpoint/2010/main" val="2019016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 shot of a computer screen&#10;&#10;Description automatically generated">
            <a:extLst>
              <a:ext uri="{FF2B5EF4-FFF2-40B4-BE49-F238E27FC236}">
                <a16:creationId xmlns:a16="http://schemas.microsoft.com/office/drawing/2014/main" id="{3513F277-CEB8-294D-116E-6E87CCC65756}"/>
              </a:ext>
            </a:extLst>
          </p:cNvPr>
          <p:cNvPicPr>
            <a:picLocks noChangeAspect="1"/>
          </p:cNvPicPr>
          <p:nvPr/>
        </p:nvPicPr>
        <p:blipFill>
          <a:blip r:embed="rId3"/>
          <a:stretch>
            <a:fillRect/>
          </a:stretch>
        </p:blipFill>
        <p:spPr>
          <a:xfrm>
            <a:off x="6018882" y="2649548"/>
            <a:ext cx="2544140" cy="2002807"/>
          </a:xfrm>
          <a:prstGeom prst="rect">
            <a:avLst/>
          </a:prstGeom>
        </p:spPr>
      </p:pic>
      <p:pic>
        <p:nvPicPr>
          <p:cNvPr id="12" name="Picture 11" descr="A screen shot of a graph&#10;&#10;Description automatically generated">
            <a:extLst>
              <a:ext uri="{FF2B5EF4-FFF2-40B4-BE49-F238E27FC236}">
                <a16:creationId xmlns:a16="http://schemas.microsoft.com/office/drawing/2014/main" id="{26962EC7-67FE-AF21-4AAE-597BC40F43E7}"/>
              </a:ext>
            </a:extLst>
          </p:cNvPr>
          <p:cNvPicPr>
            <a:picLocks noChangeAspect="1"/>
          </p:cNvPicPr>
          <p:nvPr/>
        </p:nvPicPr>
        <p:blipFill>
          <a:blip r:embed="rId4"/>
          <a:stretch>
            <a:fillRect/>
          </a:stretch>
        </p:blipFill>
        <p:spPr>
          <a:xfrm>
            <a:off x="3031212" y="2649548"/>
            <a:ext cx="2585818" cy="1894460"/>
          </a:xfrm>
          <a:prstGeom prst="rect">
            <a:avLst/>
          </a:prstGeom>
        </p:spPr>
      </p:pic>
      <p:pic>
        <p:nvPicPr>
          <p:cNvPr id="14" name="Picture 13" descr="A screen shot of a graph&#10;&#10;Description automatically generated">
            <a:extLst>
              <a:ext uri="{FF2B5EF4-FFF2-40B4-BE49-F238E27FC236}">
                <a16:creationId xmlns:a16="http://schemas.microsoft.com/office/drawing/2014/main" id="{2EB6A854-0B3E-6A6A-395D-CDF86A2A012D}"/>
              </a:ext>
            </a:extLst>
          </p:cNvPr>
          <p:cNvPicPr>
            <a:picLocks noChangeAspect="1"/>
          </p:cNvPicPr>
          <p:nvPr/>
        </p:nvPicPr>
        <p:blipFill>
          <a:blip r:embed="rId5"/>
          <a:stretch>
            <a:fillRect/>
          </a:stretch>
        </p:blipFill>
        <p:spPr>
          <a:xfrm>
            <a:off x="149428" y="2649548"/>
            <a:ext cx="2251020" cy="1894460"/>
          </a:xfrm>
          <a:prstGeom prst="rect">
            <a:avLst/>
          </a:prstGeom>
        </p:spPr>
      </p:pic>
      <p:pic>
        <p:nvPicPr>
          <p:cNvPr id="16" name="Picture 15" descr="A screen shot of a graph&#10;&#10;Description automatically generated">
            <a:extLst>
              <a:ext uri="{FF2B5EF4-FFF2-40B4-BE49-F238E27FC236}">
                <a16:creationId xmlns:a16="http://schemas.microsoft.com/office/drawing/2014/main" id="{65323455-3F35-AB76-A4AB-DA2BA3F12A6C}"/>
              </a:ext>
            </a:extLst>
          </p:cNvPr>
          <p:cNvPicPr>
            <a:picLocks noChangeAspect="1"/>
          </p:cNvPicPr>
          <p:nvPr/>
        </p:nvPicPr>
        <p:blipFill>
          <a:blip r:embed="rId6"/>
          <a:stretch>
            <a:fillRect/>
          </a:stretch>
        </p:blipFill>
        <p:spPr>
          <a:xfrm>
            <a:off x="6065672" y="82201"/>
            <a:ext cx="2497349" cy="1743930"/>
          </a:xfrm>
          <a:prstGeom prst="rect">
            <a:avLst/>
          </a:prstGeom>
        </p:spPr>
      </p:pic>
      <p:pic>
        <p:nvPicPr>
          <p:cNvPr id="18" name="Picture 17" descr="A graph of a vaccine&#10;&#10;Description automatically generated with medium confidence">
            <a:extLst>
              <a:ext uri="{FF2B5EF4-FFF2-40B4-BE49-F238E27FC236}">
                <a16:creationId xmlns:a16="http://schemas.microsoft.com/office/drawing/2014/main" id="{64900E6F-3073-D565-9E17-EBCE1B504285}"/>
              </a:ext>
            </a:extLst>
          </p:cNvPr>
          <p:cNvPicPr>
            <a:picLocks noChangeAspect="1"/>
          </p:cNvPicPr>
          <p:nvPr/>
        </p:nvPicPr>
        <p:blipFill>
          <a:blip r:embed="rId7"/>
          <a:stretch>
            <a:fillRect/>
          </a:stretch>
        </p:blipFill>
        <p:spPr>
          <a:xfrm>
            <a:off x="3031211" y="96235"/>
            <a:ext cx="2497349" cy="1743929"/>
          </a:xfrm>
          <a:prstGeom prst="rect">
            <a:avLst/>
          </a:prstGeom>
        </p:spPr>
      </p:pic>
      <p:pic>
        <p:nvPicPr>
          <p:cNvPr id="20" name="Picture 19" descr="A graph of vaccinations&#10;&#10;Description automatically generated">
            <a:extLst>
              <a:ext uri="{FF2B5EF4-FFF2-40B4-BE49-F238E27FC236}">
                <a16:creationId xmlns:a16="http://schemas.microsoft.com/office/drawing/2014/main" id="{18434F13-DCB4-2086-113F-C35BE54111D1}"/>
              </a:ext>
            </a:extLst>
          </p:cNvPr>
          <p:cNvPicPr>
            <a:picLocks noChangeAspect="1"/>
          </p:cNvPicPr>
          <p:nvPr/>
        </p:nvPicPr>
        <p:blipFill>
          <a:blip r:embed="rId8"/>
          <a:stretch>
            <a:fillRect/>
          </a:stretch>
        </p:blipFill>
        <p:spPr>
          <a:xfrm>
            <a:off x="149428" y="232878"/>
            <a:ext cx="2251020" cy="1743929"/>
          </a:xfrm>
          <a:prstGeom prst="rect">
            <a:avLst/>
          </a:prstGeom>
        </p:spPr>
      </p:pic>
    </p:spTree>
    <p:extLst>
      <p:ext uri="{BB962C8B-B14F-4D97-AF65-F5344CB8AC3E}">
        <p14:creationId xmlns:p14="http://schemas.microsoft.com/office/powerpoint/2010/main" val="26034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aph of a number of people&#10;&#10;Description automatically generated">
            <a:extLst>
              <a:ext uri="{FF2B5EF4-FFF2-40B4-BE49-F238E27FC236}">
                <a16:creationId xmlns:a16="http://schemas.microsoft.com/office/drawing/2014/main" id="{F0401939-7258-3E84-24B6-DEFDF83D4256}"/>
              </a:ext>
            </a:extLst>
          </p:cNvPr>
          <p:cNvPicPr>
            <a:picLocks noChangeAspect="1"/>
          </p:cNvPicPr>
          <p:nvPr/>
        </p:nvPicPr>
        <p:blipFill>
          <a:blip r:embed="rId2"/>
          <a:stretch>
            <a:fillRect/>
          </a:stretch>
        </p:blipFill>
        <p:spPr>
          <a:xfrm>
            <a:off x="3251178" y="193692"/>
            <a:ext cx="2877941" cy="1887035"/>
          </a:xfrm>
          <a:prstGeom prst="rect">
            <a:avLst/>
          </a:prstGeom>
        </p:spPr>
      </p:pic>
      <p:pic>
        <p:nvPicPr>
          <p:cNvPr id="3" name="Picture 2" descr="A screenshot of a computer screen&#10;&#10;Description automatically generated">
            <a:extLst>
              <a:ext uri="{FF2B5EF4-FFF2-40B4-BE49-F238E27FC236}">
                <a16:creationId xmlns:a16="http://schemas.microsoft.com/office/drawing/2014/main" id="{E20AF9FA-7E10-657B-1641-620F2E8C940D}"/>
              </a:ext>
            </a:extLst>
          </p:cNvPr>
          <p:cNvPicPr>
            <a:picLocks noChangeAspect="1"/>
          </p:cNvPicPr>
          <p:nvPr/>
        </p:nvPicPr>
        <p:blipFill>
          <a:blip r:embed="rId3"/>
          <a:stretch>
            <a:fillRect/>
          </a:stretch>
        </p:blipFill>
        <p:spPr>
          <a:xfrm>
            <a:off x="6418381" y="193692"/>
            <a:ext cx="2641643" cy="1887035"/>
          </a:xfrm>
          <a:prstGeom prst="rect">
            <a:avLst/>
          </a:prstGeom>
        </p:spPr>
      </p:pic>
      <p:pic>
        <p:nvPicPr>
          <p:cNvPr id="4" name="Picture 3" descr="A graph of a number of people vaccinated&#10;&#10;Description automatically generated">
            <a:extLst>
              <a:ext uri="{FF2B5EF4-FFF2-40B4-BE49-F238E27FC236}">
                <a16:creationId xmlns:a16="http://schemas.microsoft.com/office/drawing/2014/main" id="{F27020F3-F1B4-8F3B-7708-2B3E3E7E7C45}"/>
              </a:ext>
            </a:extLst>
          </p:cNvPr>
          <p:cNvPicPr>
            <a:picLocks noChangeAspect="1"/>
          </p:cNvPicPr>
          <p:nvPr/>
        </p:nvPicPr>
        <p:blipFill>
          <a:blip r:embed="rId4"/>
          <a:stretch>
            <a:fillRect/>
          </a:stretch>
        </p:blipFill>
        <p:spPr>
          <a:xfrm>
            <a:off x="83976" y="193692"/>
            <a:ext cx="2877940" cy="1887035"/>
          </a:xfrm>
          <a:prstGeom prst="rect">
            <a:avLst/>
          </a:prstGeom>
        </p:spPr>
      </p:pic>
      <p:pic>
        <p:nvPicPr>
          <p:cNvPr id="12" name="Picture 11" descr="A screenshot of a graph&#10;&#10;Description automatically generated">
            <a:extLst>
              <a:ext uri="{FF2B5EF4-FFF2-40B4-BE49-F238E27FC236}">
                <a16:creationId xmlns:a16="http://schemas.microsoft.com/office/drawing/2014/main" id="{FA8F474D-3795-EDAF-DC8C-DAB4E0DA0D50}"/>
              </a:ext>
            </a:extLst>
          </p:cNvPr>
          <p:cNvPicPr>
            <a:picLocks noChangeAspect="1"/>
          </p:cNvPicPr>
          <p:nvPr/>
        </p:nvPicPr>
        <p:blipFill>
          <a:blip r:embed="rId5"/>
          <a:stretch>
            <a:fillRect/>
          </a:stretch>
        </p:blipFill>
        <p:spPr>
          <a:xfrm>
            <a:off x="6418379" y="2442398"/>
            <a:ext cx="2641643" cy="2342437"/>
          </a:xfrm>
          <a:prstGeom prst="rect">
            <a:avLst/>
          </a:prstGeom>
        </p:spPr>
      </p:pic>
      <p:pic>
        <p:nvPicPr>
          <p:cNvPr id="14" name="Picture 13" descr="A graph of a box with a line&#10;&#10;Description automatically generated with medium confidence">
            <a:extLst>
              <a:ext uri="{FF2B5EF4-FFF2-40B4-BE49-F238E27FC236}">
                <a16:creationId xmlns:a16="http://schemas.microsoft.com/office/drawing/2014/main" id="{A796E082-36C9-72BD-06E9-D997E3D1D6CE}"/>
              </a:ext>
            </a:extLst>
          </p:cNvPr>
          <p:cNvPicPr>
            <a:picLocks noChangeAspect="1"/>
          </p:cNvPicPr>
          <p:nvPr/>
        </p:nvPicPr>
        <p:blipFill>
          <a:blip r:embed="rId6"/>
          <a:stretch>
            <a:fillRect/>
          </a:stretch>
        </p:blipFill>
        <p:spPr>
          <a:xfrm>
            <a:off x="3251178" y="2442400"/>
            <a:ext cx="2877940" cy="2342437"/>
          </a:xfrm>
          <a:prstGeom prst="rect">
            <a:avLst/>
          </a:prstGeom>
        </p:spPr>
      </p:pic>
      <p:pic>
        <p:nvPicPr>
          <p:cNvPr id="16" name="Picture 15" descr="A graph of a vaccination&#10;&#10;Description automatically generated">
            <a:extLst>
              <a:ext uri="{FF2B5EF4-FFF2-40B4-BE49-F238E27FC236}">
                <a16:creationId xmlns:a16="http://schemas.microsoft.com/office/drawing/2014/main" id="{34ABC331-8FE2-10F3-6C21-B2EC98A87D17}"/>
              </a:ext>
            </a:extLst>
          </p:cNvPr>
          <p:cNvPicPr>
            <a:picLocks noChangeAspect="1"/>
          </p:cNvPicPr>
          <p:nvPr/>
        </p:nvPicPr>
        <p:blipFill>
          <a:blip r:embed="rId7"/>
          <a:stretch>
            <a:fillRect/>
          </a:stretch>
        </p:blipFill>
        <p:spPr>
          <a:xfrm>
            <a:off x="83977" y="2442400"/>
            <a:ext cx="2877940" cy="2342436"/>
          </a:xfrm>
          <a:prstGeom prst="rect">
            <a:avLst/>
          </a:prstGeom>
        </p:spPr>
      </p:pic>
    </p:spTree>
    <p:extLst>
      <p:ext uri="{BB962C8B-B14F-4D97-AF65-F5344CB8AC3E}">
        <p14:creationId xmlns:p14="http://schemas.microsoft.com/office/powerpoint/2010/main" val="290731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 shot of a graph&#10;&#10;Description automatically generated">
            <a:extLst>
              <a:ext uri="{FF2B5EF4-FFF2-40B4-BE49-F238E27FC236}">
                <a16:creationId xmlns:a16="http://schemas.microsoft.com/office/drawing/2014/main" id="{27388AB7-8C68-FA8F-268B-4D7F4E1480F5}"/>
              </a:ext>
            </a:extLst>
          </p:cNvPr>
          <p:cNvPicPr>
            <a:picLocks noChangeAspect="1"/>
          </p:cNvPicPr>
          <p:nvPr/>
        </p:nvPicPr>
        <p:blipFill>
          <a:blip r:embed="rId2"/>
          <a:stretch>
            <a:fillRect/>
          </a:stretch>
        </p:blipFill>
        <p:spPr>
          <a:xfrm>
            <a:off x="511962" y="2869324"/>
            <a:ext cx="7681372" cy="2010103"/>
          </a:xfrm>
          <a:prstGeom prst="rect">
            <a:avLst/>
          </a:prstGeom>
        </p:spPr>
      </p:pic>
      <p:pic>
        <p:nvPicPr>
          <p:cNvPr id="3" name="Picture 2" descr="A graph of a box plot&#10;&#10;Description automatically generated">
            <a:extLst>
              <a:ext uri="{FF2B5EF4-FFF2-40B4-BE49-F238E27FC236}">
                <a16:creationId xmlns:a16="http://schemas.microsoft.com/office/drawing/2014/main" id="{1EA32849-D586-BEE1-190B-B919FFC41198}"/>
              </a:ext>
            </a:extLst>
          </p:cNvPr>
          <p:cNvPicPr>
            <a:picLocks noChangeAspect="1"/>
          </p:cNvPicPr>
          <p:nvPr/>
        </p:nvPicPr>
        <p:blipFill>
          <a:blip r:embed="rId3"/>
          <a:stretch>
            <a:fillRect/>
          </a:stretch>
        </p:blipFill>
        <p:spPr>
          <a:xfrm>
            <a:off x="147399" y="95579"/>
            <a:ext cx="2952591" cy="2473972"/>
          </a:xfrm>
          <a:prstGeom prst="rect">
            <a:avLst/>
          </a:prstGeom>
        </p:spPr>
      </p:pic>
      <p:pic>
        <p:nvPicPr>
          <p:cNvPr id="4" name="Picture 3" descr="A graph with a line and a bar&#10;&#10;Description automatically generated with medium confidence">
            <a:extLst>
              <a:ext uri="{FF2B5EF4-FFF2-40B4-BE49-F238E27FC236}">
                <a16:creationId xmlns:a16="http://schemas.microsoft.com/office/drawing/2014/main" id="{D297207D-9248-2191-E694-4B0934E7DD77}"/>
              </a:ext>
            </a:extLst>
          </p:cNvPr>
          <p:cNvPicPr>
            <a:picLocks noChangeAspect="1"/>
          </p:cNvPicPr>
          <p:nvPr/>
        </p:nvPicPr>
        <p:blipFill>
          <a:blip r:embed="rId4"/>
          <a:stretch>
            <a:fillRect/>
          </a:stretch>
        </p:blipFill>
        <p:spPr>
          <a:xfrm>
            <a:off x="3309037" y="119227"/>
            <a:ext cx="2525925" cy="2473972"/>
          </a:xfrm>
          <a:prstGeom prst="rect">
            <a:avLst/>
          </a:prstGeom>
        </p:spPr>
      </p:pic>
      <p:pic>
        <p:nvPicPr>
          <p:cNvPr id="5" name="Picture 4" descr="A screenshot of a graph&#10;&#10;Description automatically generated">
            <a:extLst>
              <a:ext uri="{FF2B5EF4-FFF2-40B4-BE49-F238E27FC236}">
                <a16:creationId xmlns:a16="http://schemas.microsoft.com/office/drawing/2014/main" id="{40546B91-8053-74F5-F07D-5B57189E4128}"/>
              </a:ext>
            </a:extLst>
          </p:cNvPr>
          <p:cNvPicPr>
            <a:picLocks noChangeAspect="1"/>
          </p:cNvPicPr>
          <p:nvPr/>
        </p:nvPicPr>
        <p:blipFill>
          <a:blip r:embed="rId5"/>
          <a:stretch>
            <a:fillRect/>
          </a:stretch>
        </p:blipFill>
        <p:spPr>
          <a:xfrm>
            <a:off x="6044012" y="95580"/>
            <a:ext cx="2952589" cy="2473972"/>
          </a:xfrm>
          <a:prstGeom prst="rect">
            <a:avLst/>
          </a:prstGeom>
        </p:spPr>
      </p:pic>
    </p:spTree>
    <p:extLst>
      <p:ext uri="{BB962C8B-B14F-4D97-AF65-F5344CB8AC3E}">
        <p14:creationId xmlns:p14="http://schemas.microsoft.com/office/powerpoint/2010/main" val="256872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68A6-2B48-EC72-F118-A1891E10A144}"/>
              </a:ext>
            </a:extLst>
          </p:cNvPr>
          <p:cNvSpPr>
            <a:spLocks noGrp="1"/>
          </p:cNvSpPr>
          <p:nvPr>
            <p:ph type="title"/>
          </p:nvPr>
        </p:nvSpPr>
        <p:spPr>
          <a:xfrm>
            <a:off x="1091472" y="-76903"/>
            <a:ext cx="7717800" cy="572700"/>
          </a:xfrm>
        </p:spPr>
        <p:txBody>
          <a:bodyPr>
            <a:normAutofit fontScale="90000"/>
          </a:bodyPr>
          <a:lstStyle/>
          <a:p>
            <a:r>
              <a:rPr lang="en-IN" dirty="0">
                <a:latin typeface="Algerian" panose="04020705040A02060702" pitchFamily="82" charset="0"/>
              </a:rPr>
              <a:t>Program for Statistical analysis</a:t>
            </a:r>
          </a:p>
        </p:txBody>
      </p:sp>
      <p:sp>
        <p:nvSpPr>
          <p:cNvPr id="3" name="Text Placeholder 2">
            <a:extLst>
              <a:ext uri="{FF2B5EF4-FFF2-40B4-BE49-F238E27FC236}">
                <a16:creationId xmlns:a16="http://schemas.microsoft.com/office/drawing/2014/main" id="{1B33CFB1-C378-9099-DB8B-BB447F02EB80}"/>
              </a:ext>
            </a:extLst>
          </p:cNvPr>
          <p:cNvSpPr>
            <a:spLocks noGrp="1"/>
          </p:cNvSpPr>
          <p:nvPr>
            <p:ph type="body" idx="1"/>
          </p:nvPr>
        </p:nvSpPr>
        <p:spPr>
          <a:xfrm>
            <a:off x="978583" y="495797"/>
            <a:ext cx="8683023" cy="4731671"/>
          </a:xfrm>
        </p:spPr>
        <p:txBody>
          <a:bodyPr>
            <a:noAutofit/>
          </a:bodyPr>
          <a:lstStyle/>
          <a:p>
            <a:pPr marL="152400" indent="0">
              <a:lnSpc>
                <a:spcPct val="170000"/>
              </a:lnSpc>
              <a:buNone/>
            </a:pPr>
            <a:r>
              <a:rPr lang="en-IN" sz="1400" b="1" dirty="0"/>
              <a:t>import pandas as pd</a:t>
            </a:r>
          </a:p>
          <a:p>
            <a:pPr marL="152400" indent="0">
              <a:lnSpc>
                <a:spcPct val="170000"/>
              </a:lnSpc>
              <a:buNone/>
            </a:pPr>
            <a:r>
              <a:rPr lang="en-IN" sz="1400" b="1" dirty="0"/>
              <a:t>import </a:t>
            </a:r>
            <a:r>
              <a:rPr lang="en-IN" sz="1400" b="1" dirty="0" err="1"/>
              <a:t>matplotlib.pyplot</a:t>
            </a:r>
            <a:r>
              <a:rPr lang="en-IN" sz="1400" b="1" dirty="0"/>
              <a:t> as </a:t>
            </a:r>
            <a:r>
              <a:rPr lang="en-IN" sz="1400" b="1" dirty="0" err="1"/>
              <a:t>plt</a:t>
            </a:r>
            <a:endParaRPr lang="en-IN" sz="1400" b="1" dirty="0"/>
          </a:p>
          <a:p>
            <a:pPr marL="152400" indent="0">
              <a:lnSpc>
                <a:spcPct val="170000"/>
              </a:lnSpc>
              <a:buNone/>
            </a:pPr>
            <a:r>
              <a:rPr lang="en-IN" sz="1400" b="1" dirty="0"/>
              <a:t>import seaborn as </a:t>
            </a:r>
            <a:r>
              <a:rPr lang="en-IN" sz="1400" b="1" dirty="0" err="1"/>
              <a:t>sns</a:t>
            </a:r>
            <a:endParaRPr lang="en-IN" sz="1400" b="1" dirty="0"/>
          </a:p>
          <a:p>
            <a:pPr marL="152400" indent="0">
              <a:lnSpc>
                <a:spcPct val="170000"/>
              </a:lnSpc>
              <a:buNone/>
            </a:pPr>
            <a:r>
              <a:rPr lang="en-IN" sz="1400" b="1" dirty="0" err="1"/>
              <a:t>df</a:t>
            </a:r>
            <a:r>
              <a:rPr lang="en-IN" sz="1400" b="1" dirty="0"/>
              <a:t> = </a:t>
            </a:r>
            <a:r>
              <a:rPr lang="en-IN" sz="1400" b="1" dirty="0" err="1"/>
              <a:t>pd.read_csv</a:t>
            </a:r>
            <a:r>
              <a:rPr lang="en-IN" sz="1400" b="1" dirty="0"/>
              <a:t>('data.csv')</a:t>
            </a:r>
          </a:p>
          <a:p>
            <a:pPr marL="152400" indent="0">
              <a:lnSpc>
                <a:spcPct val="170000"/>
              </a:lnSpc>
              <a:buNone/>
            </a:pPr>
            <a:r>
              <a:rPr lang="en-IN" sz="1400" b="1" dirty="0"/>
              <a:t>print(</a:t>
            </a:r>
            <a:r>
              <a:rPr lang="en-IN" sz="1400" b="1" dirty="0" err="1"/>
              <a:t>df.head</a:t>
            </a:r>
            <a:r>
              <a:rPr lang="en-IN" sz="1400" b="1" dirty="0"/>
              <a:t>())</a:t>
            </a:r>
          </a:p>
          <a:p>
            <a:pPr marL="152400" indent="0">
              <a:lnSpc>
                <a:spcPct val="170000"/>
              </a:lnSpc>
              <a:buNone/>
            </a:pPr>
            <a:r>
              <a:rPr lang="en-IN" sz="1400" b="1" dirty="0"/>
              <a:t>print(df.info())</a:t>
            </a:r>
          </a:p>
          <a:p>
            <a:pPr marL="152400" indent="0">
              <a:lnSpc>
                <a:spcPct val="170000"/>
              </a:lnSpc>
              <a:buNone/>
            </a:pPr>
            <a:r>
              <a:rPr lang="en-IN" sz="1400" b="1" dirty="0"/>
              <a:t>print(</a:t>
            </a:r>
            <a:r>
              <a:rPr lang="en-IN" sz="1400" b="1" dirty="0" err="1"/>
              <a:t>df.describe</a:t>
            </a:r>
            <a:r>
              <a:rPr lang="en-IN" sz="1400" b="1" dirty="0"/>
              <a:t>())</a:t>
            </a:r>
          </a:p>
          <a:p>
            <a:pPr marL="152400" indent="0">
              <a:lnSpc>
                <a:spcPct val="170000"/>
              </a:lnSpc>
              <a:buNone/>
            </a:pPr>
            <a:r>
              <a:rPr lang="en-IN" sz="1400" b="1" dirty="0" err="1"/>
              <a:t>df.fillna</a:t>
            </a:r>
            <a:r>
              <a:rPr lang="en-IN" sz="1400" b="1" dirty="0"/>
              <a:t>(0, </a:t>
            </a:r>
            <a:r>
              <a:rPr lang="en-IN" sz="1400" b="1" dirty="0" err="1"/>
              <a:t>inplace</a:t>
            </a:r>
            <a:r>
              <a:rPr lang="en-IN" sz="1400" b="1" dirty="0"/>
              <a:t>=True)</a:t>
            </a:r>
          </a:p>
          <a:p>
            <a:pPr marL="152400" indent="0">
              <a:lnSpc>
                <a:spcPct val="170000"/>
              </a:lnSpc>
              <a:buNone/>
            </a:pPr>
            <a:r>
              <a:rPr lang="en-IN" sz="1400" b="1" dirty="0" err="1"/>
              <a:t>afghanistan_data</a:t>
            </a:r>
            <a:r>
              <a:rPr lang="en-IN" sz="1400" b="1" dirty="0"/>
              <a:t> = </a:t>
            </a:r>
            <a:r>
              <a:rPr lang="en-IN" sz="1400" b="1" dirty="0" err="1"/>
              <a:t>df</a:t>
            </a:r>
            <a:r>
              <a:rPr lang="en-IN" sz="1400" b="1" dirty="0"/>
              <a:t>[</a:t>
            </a:r>
            <a:r>
              <a:rPr lang="en-IN" sz="1400" b="1" dirty="0" err="1"/>
              <a:t>df</a:t>
            </a:r>
            <a:r>
              <a:rPr lang="en-IN" sz="1400" b="1" dirty="0"/>
              <a:t>['country'] == 'Afghanistan']</a:t>
            </a:r>
          </a:p>
          <a:p>
            <a:pPr marL="152400" indent="0">
              <a:lnSpc>
                <a:spcPct val="170000"/>
              </a:lnSpc>
              <a:buNone/>
            </a:pPr>
            <a:r>
              <a:rPr lang="en-IN" sz="1400" b="1" dirty="0" err="1"/>
              <a:t>plt.figure</a:t>
            </a:r>
            <a:r>
              <a:rPr lang="en-IN" sz="1400" b="1" dirty="0"/>
              <a:t>(</a:t>
            </a:r>
            <a:r>
              <a:rPr lang="en-IN" sz="1400" b="1" dirty="0" err="1"/>
              <a:t>figsize</a:t>
            </a:r>
            <a:r>
              <a:rPr lang="en-IN" sz="1400" b="1" dirty="0"/>
              <a:t>=(12, 6))</a:t>
            </a:r>
          </a:p>
          <a:p>
            <a:pPr marL="152400" indent="0">
              <a:lnSpc>
                <a:spcPct val="170000"/>
              </a:lnSpc>
              <a:buNone/>
            </a:pPr>
            <a:r>
              <a:rPr lang="en-IN" sz="1400" b="1" dirty="0" err="1"/>
              <a:t>plt.subplot</a:t>
            </a:r>
            <a:r>
              <a:rPr lang="en-IN" sz="1400" b="1" dirty="0"/>
              <a:t>(1, 2, 1)</a:t>
            </a:r>
          </a:p>
          <a:p>
            <a:pPr marL="152400" indent="0">
              <a:lnSpc>
                <a:spcPct val="170000"/>
              </a:lnSpc>
              <a:buNone/>
            </a:pPr>
            <a:r>
              <a:rPr lang="en-IN" sz="1400" b="1" dirty="0" err="1"/>
              <a:t>sns.lineplot</a:t>
            </a:r>
            <a:r>
              <a:rPr lang="en-IN" sz="1400" b="1" dirty="0"/>
              <a:t>(x='date', y='</a:t>
            </a:r>
            <a:r>
              <a:rPr lang="en-IN" sz="1400" b="1" dirty="0" err="1"/>
              <a:t>total_vaccinations</a:t>
            </a:r>
            <a:r>
              <a:rPr lang="en-IN" sz="1400" b="1" dirty="0"/>
              <a:t>', data=</a:t>
            </a:r>
            <a:r>
              <a:rPr lang="en-IN" sz="1400" b="1" dirty="0" err="1"/>
              <a:t>afghanistan_data</a:t>
            </a:r>
            <a:r>
              <a:rPr lang="en-IN" sz="1400" b="1" dirty="0"/>
              <a:t>)</a:t>
            </a:r>
          </a:p>
          <a:p>
            <a:pPr marL="152400" indent="0">
              <a:lnSpc>
                <a:spcPct val="170000"/>
              </a:lnSpc>
              <a:buNone/>
            </a:pPr>
            <a:endParaRPr lang="en-IN" sz="790" b="1" dirty="0"/>
          </a:p>
        </p:txBody>
      </p:sp>
    </p:spTree>
    <p:extLst>
      <p:ext uri="{BB962C8B-B14F-4D97-AF65-F5344CB8AC3E}">
        <p14:creationId xmlns:p14="http://schemas.microsoft.com/office/powerpoint/2010/main" val="1777028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61E6D-9499-15F6-5ABC-91A8A15D0D9A}"/>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40F72AA6-E38D-CB38-78CF-181E7C29C129}"/>
              </a:ext>
            </a:extLst>
          </p:cNvPr>
          <p:cNvSpPr>
            <a:spLocks noGrp="1"/>
          </p:cNvSpPr>
          <p:nvPr>
            <p:ph type="body" idx="1"/>
          </p:nvPr>
        </p:nvSpPr>
        <p:spPr>
          <a:xfrm>
            <a:off x="1322825" y="441275"/>
            <a:ext cx="7717800" cy="3416400"/>
          </a:xfrm>
        </p:spPr>
        <p:txBody>
          <a:bodyPr>
            <a:noAutofit/>
          </a:bodyPr>
          <a:lstStyle/>
          <a:p>
            <a:pPr marL="152400" indent="0">
              <a:lnSpc>
                <a:spcPct val="170000"/>
              </a:lnSpc>
              <a:buNone/>
            </a:pPr>
            <a:r>
              <a:rPr lang="en-IN" sz="1400" b="1" dirty="0" err="1"/>
              <a:t>plt.title</a:t>
            </a:r>
            <a:r>
              <a:rPr lang="en-IN" sz="1400" b="1" dirty="0"/>
              <a:t>('Total Vaccinations Over Time')</a:t>
            </a:r>
          </a:p>
          <a:p>
            <a:pPr marL="152400" indent="0">
              <a:lnSpc>
                <a:spcPct val="170000"/>
              </a:lnSpc>
              <a:buNone/>
            </a:pPr>
            <a:r>
              <a:rPr lang="en-IN" sz="1400" b="1" dirty="0" err="1"/>
              <a:t>plt.xlabel</a:t>
            </a:r>
            <a:r>
              <a:rPr lang="en-IN" sz="1400" b="1" dirty="0"/>
              <a:t>('Date')</a:t>
            </a:r>
          </a:p>
          <a:p>
            <a:pPr marL="152400" indent="0">
              <a:lnSpc>
                <a:spcPct val="170000"/>
              </a:lnSpc>
              <a:buNone/>
            </a:pPr>
            <a:r>
              <a:rPr lang="en-IN" sz="1400" b="1" dirty="0" err="1"/>
              <a:t>plt.ylabel</a:t>
            </a:r>
            <a:r>
              <a:rPr lang="en-IN" sz="1400" b="1" dirty="0"/>
              <a:t>('Total Vaccinations')</a:t>
            </a:r>
          </a:p>
          <a:p>
            <a:pPr marL="152400" indent="0">
              <a:lnSpc>
                <a:spcPct val="170000"/>
              </a:lnSpc>
              <a:buNone/>
            </a:pPr>
            <a:r>
              <a:rPr lang="en-IN" sz="1400" b="1" dirty="0" err="1"/>
              <a:t>plt.subplot</a:t>
            </a:r>
            <a:r>
              <a:rPr lang="en-IN" sz="1400" b="1" dirty="0"/>
              <a:t>(1, 2, 2)</a:t>
            </a:r>
          </a:p>
          <a:p>
            <a:pPr marL="152400" indent="0">
              <a:lnSpc>
                <a:spcPct val="170000"/>
              </a:lnSpc>
              <a:buNone/>
            </a:pPr>
            <a:r>
              <a:rPr lang="en-IN" sz="1400" b="1" dirty="0" err="1"/>
              <a:t>sns.lineplot</a:t>
            </a:r>
            <a:r>
              <a:rPr lang="en-IN" sz="1400" b="1" dirty="0"/>
              <a:t>(x='date', y='</a:t>
            </a:r>
            <a:r>
              <a:rPr lang="en-IN" sz="1400" b="1" dirty="0" err="1"/>
              <a:t>daily_vaccinations</a:t>
            </a:r>
            <a:r>
              <a:rPr lang="en-IN" sz="1400" b="1" dirty="0"/>
              <a:t>', data=</a:t>
            </a:r>
            <a:r>
              <a:rPr lang="en-IN" sz="1400" b="1" dirty="0" err="1"/>
              <a:t>afghanistan_data</a:t>
            </a:r>
            <a:r>
              <a:rPr lang="en-IN" sz="1400" b="1" dirty="0"/>
              <a:t>)</a:t>
            </a:r>
          </a:p>
          <a:p>
            <a:pPr marL="152400" indent="0">
              <a:lnSpc>
                <a:spcPct val="170000"/>
              </a:lnSpc>
              <a:buNone/>
            </a:pPr>
            <a:r>
              <a:rPr lang="en-IN" sz="1400" b="1" dirty="0" err="1"/>
              <a:t>plt.title</a:t>
            </a:r>
            <a:r>
              <a:rPr lang="en-IN" sz="1400" b="1" dirty="0"/>
              <a:t>('Daily Vaccinations Over Time')</a:t>
            </a:r>
          </a:p>
          <a:p>
            <a:pPr marL="152400" indent="0">
              <a:lnSpc>
                <a:spcPct val="170000"/>
              </a:lnSpc>
              <a:buNone/>
            </a:pPr>
            <a:r>
              <a:rPr lang="en-IN" sz="1400" b="1" dirty="0" err="1"/>
              <a:t>plt.xlabel</a:t>
            </a:r>
            <a:r>
              <a:rPr lang="en-IN" sz="1400" b="1" dirty="0"/>
              <a:t>('Date')</a:t>
            </a:r>
          </a:p>
          <a:p>
            <a:pPr marL="152400" indent="0">
              <a:lnSpc>
                <a:spcPct val="170000"/>
              </a:lnSpc>
              <a:buNone/>
            </a:pPr>
            <a:r>
              <a:rPr lang="en-IN" sz="1400" b="1" dirty="0" err="1"/>
              <a:t>plt.ylabel</a:t>
            </a:r>
            <a:r>
              <a:rPr lang="en-IN" sz="1400" b="1" dirty="0"/>
              <a:t>('Daily Vaccinations')</a:t>
            </a:r>
          </a:p>
          <a:p>
            <a:pPr marL="152400" indent="0">
              <a:lnSpc>
                <a:spcPct val="170000"/>
              </a:lnSpc>
              <a:buNone/>
            </a:pPr>
            <a:r>
              <a:rPr lang="en-IN" sz="1400" b="1" dirty="0" err="1"/>
              <a:t>plt.tight_layout</a:t>
            </a:r>
            <a:r>
              <a:rPr lang="en-IN" sz="1400" b="1" dirty="0"/>
              <a:t>()</a:t>
            </a:r>
          </a:p>
          <a:p>
            <a:pPr marL="152400" indent="0">
              <a:lnSpc>
                <a:spcPct val="170000"/>
              </a:lnSpc>
              <a:buNone/>
            </a:pPr>
            <a:r>
              <a:rPr lang="en-IN" sz="1400" b="1" dirty="0" err="1"/>
              <a:t>plt.show</a:t>
            </a:r>
            <a:r>
              <a:rPr lang="en-IN" sz="1400" b="1" dirty="0"/>
              <a:t>()</a:t>
            </a:r>
          </a:p>
          <a:p>
            <a:pPr marL="152400" indent="0">
              <a:lnSpc>
                <a:spcPct val="170000"/>
              </a:lnSpc>
              <a:buNone/>
            </a:pPr>
            <a:r>
              <a:rPr lang="en-IN" sz="1400" b="1" dirty="0" err="1"/>
              <a:t>df.to_csv</a:t>
            </a:r>
            <a:r>
              <a:rPr lang="en-IN" sz="1400" b="1" dirty="0"/>
              <a:t>('data.csv', index=False) </a:t>
            </a:r>
          </a:p>
          <a:p>
            <a:pPr marL="152400" indent="0">
              <a:buNone/>
            </a:pPr>
            <a:endParaRPr lang="en-IN" sz="1400" dirty="0"/>
          </a:p>
        </p:txBody>
      </p:sp>
    </p:spTree>
    <p:extLst>
      <p:ext uri="{BB962C8B-B14F-4D97-AF65-F5344CB8AC3E}">
        <p14:creationId xmlns:p14="http://schemas.microsoft.com/office/powerpoint/2010/main" val="2557169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4B533-D426-2046-ABEC-A0168E74AF17}"/>
              </a:ext>
            </a:extLst>
          </p:cNvPr>
          <p:cNvSpPr>
            <a:spLocks noGrp="1"/>
          </p:cNvSpPr>
          <p:nvPr>
            <p:ph type="title"/>
          </p:nvPr>
        </p:nvSpPr>
        <p:spPr>
          <a:xfrm>
            <a:off x="981239" y="1925"/>
            <a:ext cx="7717800" cy="572700"/>
          </a:xfrm>
        </p:spPr>
        <p:txBody>
          <a:bodyPr>
            <a:normAutofit fontScale="90000"/>
          </a:bodyPr>
          <a:lstStyle/>
          <a:p>
            <a:r>
              <a:rPr lang="en-IN" dirty="0">
                <a:latin typeface="Algerian" panose="04020705040A02060702" pitchFamily="82" charset="0"/>
              </a:rPr>
              <a:t>Output:</a:t>
            </a:r>
          </a:p>
        </p:txBody>
      </p:sp>
      <p:sp>
        <p:nvSpPr>
          <p:cNvPr id="3" name="Text Placeholder 2">
            <a:extLst>
              <a:ext uri="{FF2B5EF4-FFF2-40B4-BE49-F238E27FC236}">
                <a16:creationId xmlns:a16="http://schemas.microsoft.com/office/drawing/2014/main" id="{B524063D-D5BD-E263-4F19-FB780CC5C7A1}"/>
              </a:ext>
            </a:extLst>
          </p:cNvPr>
          <p:cNvSpPr>
            <a:spLocks noGrp="1"/>
          </p:cNvSpPr>
          <p:nvPr>
            <p:ph type="body" idx="1"/>
          </p:nvPr>
        </p:nvSpPr>
        <p:spPr/>
        <p:txBody>
          <a:bodyPr/>
          <a:lstStyle/>
          <a:p>
            <a:pPr marL="152400" indent="0">
              <a:buNone/>
            </a:pPr>
            <a:r>
              <a:rPr lang="en-IN" dirty="0"/>
              <a:t>  </a:t>
            </a:r>
          </a:p>
        </p:txBody>
      </p:sp>
      <p:pic>
        <p:nvPicPr>
          <p:cNvPr id="5" name="Picture 4" descr="A screenshot of a computer&#10;&#10;Description automatically generated">
            <a:extLst>
              <a:ext uri="{FF2B5EF4-FFF2-40B4-BE49-F238E27FC236}">
                <a16:creationId xmlns:a16="http://schemas.microsoft.com/office/drawing/2014/main" id="{29408B28-DBE8-42BD-34F3-83A5243F0C4A}"/>
              </a:ext>
            </a:extLst>
          </p:cNvPr>
          <p:cNvPicPr>
            <a:picLocks noChangeAspect="1"/>
          </p:cNvPicPr>
          <p:nvPr/>
        </p:nvPicPr>
        <p:blipFill>
          <a:blip r:embed="rId2"/>
          <a:stretch>
            <a:fillRect/>
          </a:stretch>
        </p:blipFill>
        <p:spPr>
          <a:xfrm>
            <a:off x="233466" y="638503"/>
            <a:ext cx="4467674" cy="4126852"/>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4992E4B-B3D8-D167-E9F6-37D935013BDE}"/>
              </a:ext>
            </a:extLst>
          </p:cNvPr>
          <p:cNvPicPr>
            <a:picLocks noChangeAspect="1"/>
          </p:cNvPicPr>
          <p:nvPr/>
        </p:nvPicPr>
        <p:blipFill>
          <a:blip r:embed="rId3"/>
          <a:stretch>
            <a:fillRect/>
          </a:stretch>
        </p:blipFill>
        <p:spPr>
          <a:xfrm>
            <a:off x="4840139" y="638503"/>
            <a:ext cx="4110796" cy="4126852"/>
          </a:xfrm>
          <a:prstGeom prst="rect">
            <a:avLst/>
          </a:prstGeom>
        </p:spPr>
      </p:pic>
    </p:spTree>
    <p:extLst>
      <p:ext uri="{BB962C8B-B14F-4D97-AF65-F5344CB8AC3E}">
        <p14:creationId xmlns:p14="http://schemas.microsoft.com/office/powerpoint/2010/main" val="29635075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graph&#10;&#10;Description automatically generated">
            <a:extLst>
              <a:ext uri="{FF2B5EF4-FFF2-40B4-BE49-F238E27FC236}">
                <a16:creationId xmlns:a16="http://schemas.microsoft.com/office/drawing/2014/main" id="{0F6697A6-E974-F613-9CF4-FD394DC9C881}"/>
              </a:ext>
            </a:extLst>
          </p:cNvPr>
          <p:cNvPicPr>
            <a:picLocks noChangeAspect="1"/>
          </p:cNvPicPr>
          <p:nvPr/>
        </p:nvPicPr>
        <p:blipFill>
          <a:blip r:embed="rId2"/>
          <a:stretch>
            <a:fillRect/>
          </a:stretch>
        </p:blipFill>
        <p:spPr>
          <a:xfrm>
            <a:off x="650327" y="368412"/>
            <a:ext cx="7843345" cy="4542547"/>
          </a:xfrm>
          <a:prstGeom prst="rect">
            <a:avLst/>
          </a:prstGeom>
        </p:spPr>
      </p:pic>
    </p:spTree>
    <p:extLst>
      <p:ext uri="{BB962C8B-B14F-4D97-AF65-F5344CB8AC3E}">
        <p14:creationId xmlns:p14="http://schemas.microsoft.com/office/powerpoint/2010/main" val="2321441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B779B-36D5-E0C5-2542-EC90E5976DFD}"/>
              </a:ext>
            </a:extLst>
          </p:cNvPr>
          <p:cNvSpPr>
            <a:spLocks noGrp="1"/>
          </p:cNvSpPr>
          <p:nvPr>
            <p:ph type="title"/>
          </p:nvPr>
        </p:nvSpPr>
        <p:spPr>
          <a:xfrm>
            <a:off x="997004" y="1925"/>
            <a:ext cx="7717800" cy="572700"/>
          </a:xfrm>
        </p:spPr>
        <p:txBody>
          <a:bodyPr>
            <a:normAutofit/>
          </a:bodyPr>
          <a:lstStyle/>
          <a:p>
            <a:r>
              <a:rPr lang="en-IN" sz="2400" dirty="0">
                <a:latin typeface="Algerian" panose="04020705040A02060702" pitchFamily="82" charset="0"/>
              </a:rPr>
              <a:t>Program for Visualization:</a:t>
            </a:r>
          </a:p>
        </p:txBody>
      </p:sp>
      <p:sp>
        <p:nvSpPr>
          <p:cNvPr id="3" name="Text Placeholder 2">
            <a:extLst>
              <a:ext uri="{FF2B5EF4-FFF2-40B4-BE49-F238E27FC236}">
                <a16:creationId xmlns:a16="http://schemas.microsoft.com/office/drawing/2014/main" id="{08203498-B185-8A5B-A40B-01852E5CDC3B}"/>
              </a:ext>
            </a:extLst>
          </p:cNvPr>
          <p:cNvSpPr>
            <a:spLocks noGrp="1"/>
          </p:cNvSpPr>
          <p:nvPr>
            <p:ph type="body" idx="1"/>
          </p:nvPr>
        </p:nvSpPr>
        <p:spPr>
          <a:xfrm>
            <a:off x="997004" y="726807"/>
            <a:ext cx="7717800" cy="3416400"/>
          </a:xfrm>
        </p:spPr>
        <p:txBody>
          <a:bodyPr>
            <a:noAutofit/>
          </a:bodyPr>
          <a:lstStyle/>
          <a:p>
            <a:pPr marL="152400" indent="0">
              <a:buNone/>
            </a:pPr>
            <a:r>
              <a:rPr lang="en-IN" sz="1500" dirty="0"/>
              <a:t>import pandas as pd</a:t>
            </a:r>
          </a:p>
          <a:p>
            <a:pPr marL="152400" indent="0">
              <a:buNone/>
            </a:pPr>
            <a:r>
              <a:rPr lang="en-IN" sz="1500" dirty="0"/>
              <a:t>import </a:t>
            </a:r>
            <a:r>
              <a:rPr lang="en-IN" sz="1500" dirty="0" err="1"/>
              <a:t>matplotlib.pyplot</a:t>
            </a:r>
            <a:r>
              <a:rPr lang="en-IN" sz="1500" dirty="0"/>
              <a:t> as </a:t>
            </a:r>
            <a:r>
              <a:rPr lang="en-IN" sz="1500" dirty="0" err="1"/>
              <a:t>plt</a:t>
            </a:r>
            <a:endParaRPr lang="en-IN" sz="1500" dirty="0"/>
          </a:p>
          <a:p>
            <a:pPr marL="152400" indent="0">
              <a:buNone/>
            </a:pPr>
            <a:r>
              <a:rPr lang="en-IN" sz="1500" dirty="0"/>
              <a:t>import seaborn as </a:t>
            </a:r>
            <a:r>
              <a:rPr lang="en-IN" sz="1500" dirty="0" err="1"/>
              <a:t>sns</a:t>
            </a:r>
            <a:endParaRPr lang="en-IN" sz="1500" dirty="0"/>
          </a:p>
          <a:p>
            <a:pPr marL="152400" indent="0">
              <a:buNone/>
            </a:pPr>
            <a:r>
              <a:rPr lang="en-IN" sz="1500" dirty="0" err="1"/>
              <a:t>url</a:t>
            </a:r>
            <a:r>
              <a:rPr lang="en-IN" sz="1500" dirty="0"/>
              <a:t> = "data.csv" </a:t>
            </a:r>
          </a:p>
          <a:p>
            <a:pPr marL="152400" indent="0">
              <a:buNone/>
            </a:pPr>
            <a:r>
              <a:rPr lang="en-IN" sz="1500" dirty="0"/>
              <a:t>data = </a:t>
            </a:r>
            <a:r>
              <a:rPr lang="en-IN" sz="1500" dirty="0" err="1"/>
              <a:t>pd.read_csv</a:t>
            </a:r>
            <a:r>
              <a:rPr lang="en-IN" sz="1500" dirty="0"/>
              <a:t>(</a:t>
            </a:r>
            <a:r>
              <a:rPr lang="en-IN" sz="1500" dirty="0" err="1"/>
              <a:t>url</a:t>
            </a:r>
            <a:r>
              <a:rPr lang="en-IN" sz="1500" dirty="0"/>
              <a:t>)</a:t>
            </a:r>
          </a:p>
          <a:p>
            <a:pPr marL="152400" indent="0">
              <a:buNone/>
            </a:pPr>
            <a:r>
              <a:rPr lang="en-IN" sz="1500" dirty="0" err="1"/>
              <a:t>sns.set</a:t>
            </a:r>
            <a:r>
              <a:rPr lang="en-IN" sz="1500" dirty="0"/>
              <a:t>(style="</a:t>
            </a:r>
            <a:r>
              <a:rPr lang="en-IN" sz="1500" dirty="0" err="1"/>
              <a:t>whitegrid</a:t>
            </a:r>
            <a:r>
              <a:rPr lang="en-IN" sz="1500" dirty="0"/>
              <a:t>")</a:t>
            </a:r>
          </a:p>
          <a:p>
            <a:pPr marL="152400" indent="0">
              <a:buNone/>
            </a:pPr>
            <a:r>
              <a:rPr lang="en-IN" sz="1500" dirty="0" err="1"/>
              <a:t>plt.figure</a:t>
            </a:r>
            <a:r>
              <a:rPr lang="en-IN" sz="1500" dirty="0"/>
              <a:t>(</a:t>
            </a:r>
            <a:r>
              <a:rPr lang="en-IN" sz="1500" dirty="0" err="1"/>
              <a:t>figsize</a:t>
            </a:r>
            <a:r>
              <a:rPr lang="en-IN" sz="1500" dirty="0"/>
              <a:t>=(8, 8))</a:t>
            </a:r>
          </a:p>
          <a:p>
            <a:pPr marL="152400" indent="0">
              <a:buNone/>
            </a:pPr>
            <a:r>
              <a:rPr lang="en-IN" sz="1500" dirty="0" err="1"/>
              <a:t>sns.barplot</a:t>
            </a:r>
            <a:r>
              <a:rPr lang="en-IN" sz="1500" dirty="0"/>
              <a:t>(x='country', y='</a:t>
            </a:r>
            <a:r>
              <a:rPr lang="en-IN" sz="1500" dirty="0" err="1"/>
              <a:t>total_vaccinations</a:t>
            </a:r>
            <a:r>
              <a:rPr lang="en-IN" sz="1500" dirty="0"/>
              <a:t>', data=</a:t>
            </a:r>
            <a:r>
              <a:rPr lang="en-IN" sz="1500" dirty="0" err="1"/>
              <a:t>data.head</a:t>
            </a:r>
            <a:r>
              <a:rPr lang="en-IN" sz="1500" dirty="0"/>
              <a:t>(200))</a:t>
            </a:r>
          </a:p>
          <a:p>
            <a:pPr marL="152400" indent="0">
              <a:buNone/>
            </a:pPr>
            <a:r>
              <a:rPr lang="en-IN" sz="1500" dirty="0" err="1"/>
              <a:t>plt.xticks</a:t>
            </a:r>
            <a:r>
              <a:rPr lang="en-IN" sz="1500" dirty="0"/>
              <a:t>(rotation=45)</a:t>
            </a:r>
          </a:p>
          <a:p>
            <a:pPr marL="152400" indent="0">
              <a:buNone/>
            </a:pPr>
            <a:r>
              <a:rPr lang="en-IN" sz="1500" dirty="0" err="1"/>
              <a:t>plt.title</a:t>
            </a:r>
            <a:r>
              <a:rPr lang="en-IN" sz="1500" dirty="0"/>
              <a:t>('Total Vaccinations in Top 10 Countries')</a:t>
            </a:r>
          </a:p>
          <a:p>
            <a:pPr marL="152400" indent="0">
              <a:buNone/>
            </a:pPr>
            <a:r>
              <a:rPr lang="en-IN" sz="1500" dirty="0" err="1"/>
              <a:t>plt.xlabel</a:t>
            </a:r>
            <a:r>
              <a:rPr lang="en-IN" sz="1500" dirty="0"/>
              <a:t>('Country')</a:t>
            </a:r>
          </a:p>
          <a:p>
            <a:pPr marL="152400" indent="0">
              <a:buNone/>
            </a:pPr>
            <a:r>
              <a:rPr lang="en-IN" sz="1500" dirty="0" err="1"/>
              <a:t>plt.ylabel</a:t>
            </a:r>
            <a:r>
              <a:rPr lang="en-IN" sz="1500" dirty="0"/>
              <a:t>('Total Vaccinations')</a:t>
            </a:r>
          </a:p>
          <a:p>
            <a:pPr marL="152400" indent="0">
              <a:buNone/>
            </a:pPr>
            <a:r>
              <a:rPr lang="en-IN" sz="1500" dirty="0" err="1"/>
              <a:t>plt.show</a:t>
            </a:r>
            <a:r>
              <a:rPr lang="en-IN" sz="1500" dirty="0"/>
              <a:t>()</a:t>
            </a:r>
          </a:p>
          <a:p>
            <a:pPr marL="152400" indent="0">
              <a:buNone/>
            </a:pPr>
            <a:r>
              <a:rPr lang="en-IN" sz="1500" dirty="0" err="1"/>
              <a:t>afghanistan_data</a:t>
            </a:r>
            <a:r>
              <a:rPr lang="en-IN" sz="1500" dirty="0"/>
              <a:t> = data[data['country'] == 'Afghanistan']</a:t>
            </a:r>
          </a:p>
          <a:p>
            <a:pPr marL="152400" indent="0">
              <a:buNone/>
            </a:pPr>
            <a:r>
              <a:rPr lang="en-IN" sz="1500" dirty="0" err="1"/>
              <a:t>plt.figure</a:t>
            </a:r>
            <a:r>
              <a:rPr lang="en-IN" sz="1500" dirty="0"/>
              <a:t>(</a:t>
            </a:r>
            <a:r>
              <a:rPr lang="en-IN" sz="1500" dirty="0" err="1"/>
              <a:t>figsize</a:t>
            </a:r>
            <a:r>
              <a:rPr lang="en-IN" sz="1500" dirty="0"/>
              <a:t>=(8, 8))</a:t>
            </a:r>
          </a:p>
          <a:p>
            <a:pPr marL="152400" indent="0">
              <a:buNone/>
            </a:pPr>
            <a:r>
              <a:rPr lang="en-IN" sz="1500" dirty="0" err="1"/>
              <a:t>sns.lineplot</a:t>
            </a:r>
            <a:r>
              <a:rPr lang="en-IN" sz="1500" dirty="0"/>
              <a:t>(x='date', y='</a:t>
            </a:r>
            <a:r>
              <a:rPr lang="en-IN" sz="1500" dirty="0" err="1"/>
              <a:t>daily_vaccinations</a:t>
            </a:r>
            <a:r>
              <a:rPr lang="en-IN" sz="1500" dirty="0"/>
              <a:t>', data=</a:t>
            </a:r>
            <a:r>
              <a:rPr lang="en-IN" sz="1500" dirty="0" err="1"/>
              <a:t>afghanistan_data</a:t>
            </a:r>
            <a:r>
              <a:rPr lang="en-IN" sz="1500" dirty="0"/>
              <a:t>[0:100])</a:t>
            </a:r>
          </a:p>
          <a:p>
            <a:pPr marL="152400" indent="0">
              <a:buNone/>
            </a:pPr>
            <a:r>
              <a:rPr lang="en-IN" sz="1500" dirty="0" err="1"/>
              <a:t>plt.xticks</a:t>
            </a:r>
            <a:r>
              <a:rPr lang="en-IN" sz="1500" dirty="0"/>
              <a:t>(rotation=90)</a:t>
            </a:r>
          </a:p>
          <a:p>
            <a:pPr marL="152400" indent="0">
              <a:buNone/>
            </a:pPr>
            <a:r>
              <a:rPr lang="en-IN" sz="1500" dirty="0" err="1"/>
              <a:t>plt.xticks</a:t>
            </a:r>
            <a:r>
              <a:rPr lang="en-IN" sz="1500" dirty="0"/>
              <a:t>(</a:t>
            </a:r>
            <a:r>
              <a:rPr lang="en-IN" sz="1500" dirty="0" err="1"/>
              <a:t>fontsize</a:t>
            </a:r>
            <a:r>
              <a:rPr lang="en-IN" sz="1500" dirty="0"/>
              <a:t>=6)</a:t>
            </a:r>
          </a:p>
          <a:p>
            <a:pPr marL="152400" indent="0">
              <a:buNone/>
            </a:pPr>
            <a:endParaRPr lang="en-IN" sz="1050" dirty="0"/>
          </a:p>
        </p:txBody>
      </p:sp>
    </p:spTree>
    <p:extLst>
      <p:ext uri="{BB962C8B-B14F-4D97-AF65-F5344CB8AC3E}">
        <p14:creationId xmlns:p14="http://schemas.microsoft.com/office/powerpoint/2010/main" val="3330228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569291" y="88462"/>
            <a:ext cx="7717800" cy="572700"/>
          </a:xfrm>
          <a:prstGeom prst="rect">
            <a:avLst/>
          </a:prstGeom>
        </p:spPr>
        <p:txBody>
          <a:bodyPr spcFirstLastPara="1" wrap="square" lIns="91425" tIns="91425" rIns="91425" bIns="91425" anchor="t" anchorCtr="0">
            <a:noAutofit/>
          </a:bodyPr>
          <a:lstStyle/>
          <a:p>
            <a:pPr algn="ctr">
              <a:lnSpc>
                <a:spcPct val="200000"/>
              </a:lnSpc>
            </a:pPr>
            <a:r>
              <a:rPr lang="en-US" sz="3600" dirty="0">
                <a:solidFill>
                  <a:schemeClr val="accent4"/>
                </a:solidFill>
                <a:latin typeface="Algerian" panose="04020705040A02060702" pitchFamily="82" charset="0"/>
              </a:rPr>
              <a:t>Abstract</a:t>
            </a:r>
            <a:br>
              <a:rPr lang="en-US" dirty="0">
                <a:solidFill>
                  <a:schemeClr val="accent4"/>
                </a:solidFill>
                <a:latin typeface="Algerian" panose="04020705040A02060702" pitchFamily="82" charset="0"/>
              </a:rPr>
            </a:br>
            <a:endParaRPr dirty="0">
              <a:latin typeface="Algerian" panose="04020705040A02060702" pitchFamily="82" charset="0"/>
            </a:endParaRPr>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In this analysis, we explored a comprehensive dataset on COVID-19 vaccination progress across different countries. The dataset includes information on daily vaccination numbers, total vaccinations administered, vaccine types, and more. Our goal was to gain insights into the global vaccination effort, understand vaccination trends over time, and identify factors influencing vaccination rates.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sz="2400" dirty="0">
                <a:solidFill>
                  <a:schemeClr val="accent4"/>
                </a:solidFill>
              </a:rPr>
              <a:t>Key Findings and Insights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Global Vaccination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Vaccine Types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Temporal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Regional Disparities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Correlation Analysis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dirty="0">
              <a:solidFill>
                <a:schemeClr val="accent4"/>
              </a:solidFill>
            </a:endParaRP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4C957-86BC-7928-22E5-7DC83F1F2DD3}"/>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A0BFB7CF-DD60-BF2F-CF8C-A9D9F3D7FD29}"/>
              </a:ext>
            </a:extLst>
          </p:cNvPr>
          <p:cNvSpPr>
            <a:spLocks noGrp="1"/>
          </p:cNvSpPr>
          <p:nvPr>
            <p:ph type="body" idx="1"/>
          </p:nvPr>
        </p:nvSpPr>
        <p:spPr>
          <a:xfrm>
            <a:off x="1266381" y="463853"/>
            <a:ext cx="7717800" cy="3416400"/>
          </a:xfrm>
        </p:spPr>
        <p:txBody>
          <a:bodyPr>
            <a:noAutofit/>
          </a:bodyPr>
          <a:lstStyle/>
          <a:p>
            <a:pPr marL="152400" indent="0">
              <a:buNone/>
            </a:pPr>
            <a:r>
              <a:rPr lang="en-IN" sz="1500" dirty="0" err="1"/>
              <a:t>plt.title</a:t>
            </a:r>
            <a:r>
              <a:rPr lang="en-IN" sz="1500" dirty="0"/>
              <a:t>('Daily Vaccinations Trend in Afghanistan')</a:t>
            </a:r>
          </a:p>
          <a:p>
            <a:pPr marL="152400" indent="0">
              <a:buNone/>
            </a:pPr>
            <a:r>
              <a:rPr lang="en-IN" sz="1500" dirty="0" err="1"/>
              <a:t>plt.xlabel</a:t>
            </a:r>
            <a:r>
              <a:rPr lang="en-IN" sz="1500" dirty="0"/>
              <a:t>('Date')</a:t>
            </a:r>
          </a:p>
          <a:p>
            <a:pPr marL="152400" indent="0">
              <a:buNone/>
            </a:pPr>
            <a:r>
              <a:rPr lang="en-IN" sz="1500" dirty="0" err="1"/>
              <a:t>plt.ylabel</a:t>
            </a:r>
            <a:r>
              <a:rPr lang="en-IN" sz="1500" dirty="0"/>
              <a:t>('Daily Vaccinations')</a:t>
            </a:r>
          </a:p>
          <a:p>
            <a:pPr marL="152400" indent="0">
              <a:buNone/>
            </a:pPr>
            <a:r>
              <a:rPr lang="en-IN" sz="1500" dirty="0" err="1"/>
              <a:t>plt.show</a:t>
            </a:r>
            <a:r>
              <a:rPr lang="en-IN" sz="1500" dirty="0"/>
              <a:t>()</a:t>
            </a:r>
          </a:p>
          <a:p>
            <a:pPr marL="152400" indent="0">
              <a:buNone/>
            </a:pPr>
            <a:r>
              <a:rPr lang="en-IN" sz="1500" dirty="0" err="1"/>
              <a:t>plt.figure</a:t>
            </a:r>
            <a:r>
              <a:rPr lang="en-IN" sz="1500" dirty="0"/>
              <a:t>(</a:t>
            </a:r>
            <a:r>
              <a:rPr lang="en-IN" sz="1500" dirty="0" err="1"/>
              <a:t>figsize</a:t>
            </a:r>
            <a:r>
              <a:rPr lang="en-IN" sz="1500" dirty="0"/>
              <a:t>=(8, 8))</a:t>
            </a:r>
          </a:p>
          <a:p>
            <a:pPr marL="152400" indent="0">
              <a:buNone/>
            </a:pPr>
            <a:r>
              <a:rPr lang="en-IN" sz="1500" dirty="0" err="1"/>
              <a:t>sns.scatterplot</a:t>
            </a:r>
            <a:r>
              <a:rPr lang="en-IN" sz="1500" dirty="0"/>
              <a:t>(x='</a:t>
            </a:r>
            <a:r>
              <a:rPr lang="en-IN" sz="1500" dirty="0" err="1"/>
              <a:t>total_vaccinations</a:t>
            </a:r>
            <a:r>
              <a:rPr lang="en-IN" sz="1500" dirty="0"/>
              <a:t>', y='</a:t>
            </a:r>
            <a:r>
              <a:rPr lang="en-IN" sz="1500" dirty="0" err="1"/>
              <a:t>people_vaccinated</a:t>
            </a:r>
            <a:r>
              <a:rPr lang="en-IN" sz="1500" dirty="0"/>
              <a:t>', data=data)</a:t>
            </a:r>
          </a:p>
          <a:p>
            <a:pPr marL="152400" indent="0">
              <a:buNone/>
            </a:pPr>
            <a:r>
              <a:rPr lang="en-IN" sz="1500" dirty="0" err="1"/>
              <a:t>plt.title</a:t>
            </a:r>
            <a:r>
              <a:rPr lang="en-IN" sz="1500" dirty="0"/>
              <a:t>('Total Vaccinations vs. People Vaccinated')</a:t>
            </a:r>
          </a:p>
          <a:p>
            <a:pPr marL="152400" indent="0">
              <a:buNone/>
            </a:pPr>
            <a:r>
              <a:rPr lang="en-IN" sz="1500" dirty="0" err="1"/>
              <a:t>plt.xlabel</a:t>
            </a:r>
            <a:r>
              <a:rPr lang="en-IN" sz="1500" dirty="0"/>
              <a:t>('Total Vaccinations')</a:t>
            </a:r>
          </a:p>
          <a:p>
            <a:pPr marL="152400" indent="0">
              <a:buNone/>
            </a:pPr>
            <a:r>
              <a:rPr lang="en-IN" sz="1500" dirty="0" err="1"/>
              <a:t>plt.ylabel</a:t>
            </a:r>
            <a:r>
              <a:rPr lang="en-IN" sz="1500" dirty="0"/>
              <a:t>('People Vaccinated')</a:t>
            </a:r>
          </a:p>
          <a:p>
            <a:pPr marL="152400" indent="0">
              <a:buNone/>
            </a:pPr>
            <a:r>
              <a:rPr lang="en-IN" sz="1500" dirty="0" err="1"/>
              <a:t>plt.show</a:t>
            </a:r>
            <a:r>
              <a:rPr lang="en-IN" sz="1500" dirty="0"/>
              <a:t>()</a:t>
            </a:r>
          </a:p>
          <a:p>
            <a:pPr marL="152400" indent="0">
              <a:buNone/>
            </a:pPr>
            <a:r>
              <a:rPr lang="en-IN" sz="1500" dirty="0" err="1"/>
              <a:t>plt.figure</a:t>
            </a:r>
            <a:r>
              <a:rPr lang="en-IN" sz="1500" dirty="0"/>
              <a:t>(</a:t>
            </a:r>
            <a:r>
              <a:rPr lang="en-IN" sz="1500" dirty="0" err="1"/>
              <a:t>figsize</a:t>
            </a:r>
            <a:r>
              <a:rPr lang="en-IN" sz="1500" dirty="0"/>
              <a:t>=(8, 8))</a:t>
            </a:r>
          </a:p>
          <a:p>
            <a:pPr marL="152400" indent="0">
              <a:buNone/>
            </a:pPr>
            <a:r>
              <a:rPr lang="en-IN" sz="1500" dirty="0" err="1"/>
              <a:t>sns.boxplot</a:t>
            </a:r>
            <a:r>
              <a:rPr lang="en-IN" sz="1500" dirty="0"/>
              <a:t>(x='vaccines', y='</a:t>
            </a:r>
            <a:r>
              <a:rPr lang="en-IN" sz="1500" dirty="0" err="1"/>
              <a:t>daily_vaccinations</a:t>
            </a:r>
            <a:r>
              <a:rPr lang="en-IN" sz="1500" dirty="0"/>
              <a:t>', data=data)</a:t>
            </a:r>
          </a:p>
          <a:p>
            <a:pPr marL="152400" indent="0">
              <a:buNone/>
            </a:pPr>
            <a:r>
              <a:rPr lang="en-IN" sz="1500" dirty="0" err="1"/>
              <a:t>plt.xticks</a:t>
            </a:r>
            <a:r>
              <a:rPr lang="en-IN" sz="1500" dirty="0"/>
              <a:t>(rotation=90)</a:t>
            </a:r>
          </a:p>
          <a:p>
            <a:pPr marL="152400" indent="0">
              <a:buNone/>
            </a:pPr>
            <a:r>
              <a:rPr lang="en-IN" sz="1500" dirty="0" err="1"/>
              <a:t>plt.xticks</a:t>
            </a:r>
            <a:r>
              <a:rPr lang="en-IN" sz="1500" dirty="0"/>
              <a:t>(</a:t>
            </a:r>
            <a:r>
              <a:rPr lang="en-IN" sz="1500" dirty="0" err="1"/>
              <a:t>fontsize</a:t>
            </a:r>
            <a:r>
              <a:rPr lang="en-IN" sz="1500" dirty="0"/>
              <a:t>=6)</a:t>
            </a:r>
          </a:p>
          <a:p>
            <a:pPr marL="152400" indent="0">
              <a:buNone/>
            </a:pPr>
            <a:r>
              <a:rPr lang="en-IN" sz="1500" dirty="0" err="1"/>
              <a:t>plt.title</a:t>
            </a:r>
            <a:r>
              <a:rPr lang="en-IN" sz="1500" dirty="0"/>
              <a:t>('Distribution of Daily Vaccinations by Vaccine Type')</a:t>
            </a:r>
          </a:p>
          <a:p>
            <a:pPr marL="152400" indent="0">
              <a:buNone/>
            </a:pPr>
            <a:r>
              <a:rPr lang="en-IN" sz="1500" dirty="0" err="1"/>
              <a:t>plt.xlabel</a:t>
            </a:r>
            <a:r>
              <a:rPr lang="en-IN" sz="1500" dirty="0"/>
              <a:t>('Vaccine Type')</a:t>
            </a:r>
          </a:p>
          <a:p>
            <a:pPr marL="152400" indent="0">
              <a:buNone/>
            </a:pPr>
            <a:r>
              <a:rPr lang="en-IN" sz="1500" dirty="0" err="1"/>
              <a:t>plt.ylabel</a:t>
            </a:r>
            <a:r>
              <a:rPr lang="en-IN" sz="1500" dirty="0"/>
              <a:t>('Daily Vaccinations')</a:t>
            </a:r>
          </a:p>
          <a:p>
            <a:pPr marL="152400" indent="0">
              <a:buNone/>
            </a:pPr>
            <a:r>
              <a:rPr lang="en-IN" sz="1500" dirty="0" err="1"/>
              <a:t>plt.show</a:t>
            </a:r>
            <a:r>
              <a:rPr lang="en-IN" sz="1500" dirty="0"/>
              <a:t>()</a:t>
            </a:r>
          </a:p>
          <a:p>
            <a:pPr marL="152400" indent="0">
              <a:buNone/>
            </a:pPr>
            <a:endParaRPr lang="en-IN" sz="1500" dirty="0"/>
          </a:p>
        </p:txBody>
      </p:sp>
    </p:spTree>
    <p:extLst>
      <p:ext uri="{BB962C8B-B14F-4D97-AF65-F5344CB8AC3E}">
        <p14:creationId xmlns:p14="http://schemas.microsoft.com/office/powerpoint/2010/main" val="18816521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FA01-23EA-8A77-ABD2-780C930DBE49}"/>
              </a:ext>
            </a:extLst>
          </p:cNvPr>
          <p:cNvSpPr>
            <a:spLocks noGrp="1"/>
          </p:cNvSpPr>
          <p:nvPr>
            <p:ph type="title"/>
          </p:nvPr>
        </p:nvSpPr>
        <p:spPr/>
        <p:txBody>
          <a:bodyPr>
            <a:normAutofit fontScale="90000"/>
          </a:bodyPr>
          <a:lstStyle/>
          <a:p>
            <a:r>
              <a:rPr lang="en-IN" dirty="0">
                <a:latin typeface="Algerian" panose="04020705040A02060702" pitchFamily="82" charset="0"/>
              </a:rPr>
              <a:t>Output:</a:t>
            </a:r>
          </a:p>
        </p:txBody>
      </p:sp>
      <p:sp>
        <p:nvSpPr>
          <p:cNvPr id="3" name="Text Placeholder 2">
            <a:extLst>
              <a:ext uri="{FF2B5EF4-FFF2-40B4-BE49-F238E27FC236}">
                <a16:creationId xmlns:a16="http://schemas.microsoft.com/office/drawing/2014/main" id="{87C99B21-6790-ADD3-C997-F738B6451293}"/>
              </a:ext>
            </a:extLst>
          </p:cNvPr>
          <p:cNvSpPr>
            <a:spLocks noGrp="1"/>
          </p:cNvSpPr>
          <p:nvPr>
            <p:ph type="body" idx="1"/>
          </p:nvPr>
        </p:nvSpPr>
        <p:spPr/>
        <p:txBody>
          <a:bodyPr/>
          <a:lstStyle/>
          <a:p>
            <a:pPr marL="152400" indent="0">
              <a:buNone/>
            </a:pPr>
            <a:r>
              <a:rPr lang="en-IN" dirty="0"/>
              <a:t> </a:t>
            </a:r>
          </a:p>
          <a:p>
            <a:pPr marL="152400" indent="0">
              <a:buNone/>
            </a:pPr>
            <a:endParaRPr lang="en-IN" dirty="0"/>
          </a:p>
        </p:txBody>
      </p:sp>
      <p:pic>
        <p:nvPicPr>
          <p:cNvPr id="5" name="Picture 4" descr="A screenshot of a computer&#10;&#10;Description automatically generated">
            <a:extLst>
              <a:ext uri="{FF2B5EF4-FFF2-40B4-BE49-F238E27FC236}">
                <a16:creationId xmlns:a16="http://schemas.microsoft.com/office/drawing/2014/main" id="{5954E0EB-DE0E-0D38-E700-D12994B9DD75}"/>
              </a:ext>
            </a:extLst>
          </p:cNvPr>
          <p:cNvPicPr>
            <a:picLocks noChangeAspect="1"/>
          </p:cNvPicPr>
          <p:nvPr/>
        </p:nvPicPr>
        <p:blipFill>
          <a:blip r:embed="rId2"/>
          <a:stretch>
            <a:fillRect/>
          </a:stretch>
        </p:blipFill>
        <p:spPr>
          <a:xfrm>
            <a:off x="712975" y="903425"/>
            <a:ext cx="7121514" cy="4074975"/>
          </a:xfrm>
          <a:prstGeom prst="rect">
            <a:avLst/>
          </a:prstGeom>
        </p:spPr>
      </p:pic>
    </p:spTree>
    <p:extLst>
      <p:ext uri="{BB962C8B-B14F-4D97-AF65-F5344CB8AC3E}">
        <p14:creationId xmlns:p14="http://schemas.microsoft.com/office/powerpoint/2010/main" val="424981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omputer screen&#10;&#10;Description automatically generated">
            <a:extLst>
              <a:ext uri="{FF2B5EF4-FFF2-40B4-BE49-F238E27FC236}">
                <a16:creationId xmlns:a16="http://schemas.microsoft.com/office/drawing/2014/main" id="{1CE58514-BDCC-4A4B-1AD7-153D43129E66}"/>
              </a:ext>
            </a:extLst>
          </p:cNvPr>
          <p:cNvPicPr>
            <a:picLocks noChangeAspect="1"/>
          </p:cNvPicPr>
          <p:nvPr/>
        </p:nvPicPr>
        <p:blipFill>
          <a:blip r:embed="rId2"/>
          <a:stretch>
            <a:fillRect/>
          </a:stretch>
        </p:blipFill>
        <p:spPr>
          <a:xfrm>
            <a:off x="77602" y="204823"/>
            <a:ext cx="2778487" cy="2366928"/>
          </a:xfrm>
          <a:prstGeom prst="rect">
            <a:avLst/>
          </a:prstGeom>
        </p:spPr>
      </p:pic>
      <p:pic>
        <p:nvPicPr>
          <p:cNvPr id="5" name="Picture 4" descr="A graph showing a line&#10;&#10;Description automatically generated with medium confidence">
            <a:extLst>
              <a:ext uri="{FF2B5EF4-FFF2-40B4-BE49-F238E27FC236}">
                <a16:creationId xmlns:a16="http://schemas.microsoft.com/office/drawing/2014/main" id="{D860F8DB-1BC9-5161-4410-0479FF5BC53C}"/>
              </a:ext>
            </a:extLst>
          </p:cNvPr>
          <p:cNvPicPr>
            <a:picLocks noChangeAspect="1"/>
          </p:cNvPicPr>
          <p:nvPr/>
        </p:nvPicPr>
        <p:blipFill>
          <a:blip r:embed="rId3"/>
          <a:stretch>
            <a:fillRect/>
          </a:stretch>
        </p:blipFill>
        <p:spPr>
          <a:xfrm>
            <a:off x="3077782" y="204823"/>
            <a:ext cx="2778487" cy="2366927"/>
          </a:xfrm>
          <a:prstGeom prst="rect">
            <a:avLst/>
          </a:prstGeom>
        </p:spPr>
      </p:pic>
      <p:pic>
        <p:nvPicPr>
          <p:cNvPr id="7" name="Picture 6" descr="A graph with blue dots&#10;&#10;Description automatically generated">
            <a:extLst>
              <a:ext uri="{FF2B5EF4-FFF2-40B4-BE49-F238E27FC236}">
                <a16:creationId xmlns:a16="http://schemas.microsoft.com/office/drawing/2014/main" id="{51DBBE43-D61D-B7D7-54D8-92C1639802F4}"/>
              </a:ext>
            </a:extLst>
          </p:cNvPr>
          <p:cNvPicPr>
            <a:picLocks noChangeAspect="1"/>
          </p:cNvPicPr>
          <p:nvPr/>
        </p:nvPicPr>
        <p:blipFill>
          <a:blip r:embed="rId4"/>
          <a:stretch>
            <a:fillRect/>
          </a:stretch>
        </p:blipFill>
        <p:spPr>
          <a:xfrm>
            <a:off x="6287913" y="204823"/>
            <a:ext cx="2632799" cy="2366927"/>
          </a:xfrm>
          <a:prstGeom prst="rect">
            <a:avLst/>
          </a:prstGeom>
        </p:spPr>
      </p:pic>
      <p:pic>
        <p:nvPicPr>
          <p:cNvPr id="10" name="Picture 9" descr="A graph with different colored lines&#10;&#10;Description automatically generated with medium confidence">
            <a:extLst>
              <a:ext uri="{FF2B5EF4-FFF2-40B4-BE49-F238E27FC236}">
                <a16:creationId xmlns:a16="http://schemas.microsoft.com/office/drawing/2014/main" id="{F0A7F43D-274D-3E06-4060-F65CC693AE0E}"/>
              </a:ext>
            </a:extLst>
          </p:cNvPr>
          <p:cNvPicPr>
            <a:picLocks noChangeAspect="1"/>
          </p:cNvPicPr>
          <p:nvPr/>
        </p:nvPicPr>
        <p:blipFill>
          <a:blip r:embed="rId5"/>
          <a:stretch>
            <a:fillRect/>
          </a:stretch>
        </p:blipFill>
        <p:spPr>
          <a:xfrm>
            <a:off x="307069" y="2765777"/>
            <a:ext cx="8319911" cy="2251922"/>
          </a:xfrm>
          <a:prstGeom prst="rect">
            <a:avLst/>
          </a:prstGeom>
        </p:spPr>
      </p:pic>
    </p:spTree>
    <p:extLst>
      <p:ext uri="{BB962C8B-B14F-4D97-AF65-F5344CB8AC3E}">
        <p14:creationId xmlns:p14="http://schemas.microsoft.com/office/powerpoint/2010/main" val="19259793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6" name="Google Shape;896;p41"/>
          <p:cNvSpPr txBox="1">
            <a:spLocks noGrp="1"/>
          </p:cNvSpPr>
          <p:nvPr>
            <p:ph type="subTitle" idx="5"/>
          </p:nvPr>
        </p:nvSpPr>
        <p:spPr>
          <a:xfrm>
            <a:off x="1" y="757103"/>
            <a:ext cx="9143999" cy="587455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200"/>
              </a:spcAft>
            </a:pPr>
            <a:r>
              <a:rPr lang="en-US" sz="1600" dirty="0">
                <a:solidFill>
                  <a:schemeClr val="accent4"/>
                </a:solidFill>
              </a:rPr>
              <a:t>The analysis of the COVID-19 vaccine dataset has provided valuable insights into the global vaccination effort. It is evident that vaccination progress is influenced by a combination of factors, including vaccine availability, distribution strategies, and regional disparities in healthcare resources.</a:t>
            </a:r>
          </a:p>
          <a:p>
            <a:pPr marL="0" lvl="0" indent="0" algn="l" rtl="0">
              <a:lnSpc>
                <a:spcPct val="150000"/>
              </a:lnSpc>
              <a:spcBef>
                <a:spcPts val="0"/>
              </a:spcBef>
              <a:spcAft>
                <a:spcPts val="1200"/>
              </a:spcAft>
            </a:pPr>
            <a:r>
              <a:rPr lang="en-US" sz="1600" dirty="0">
                <a:solidFill>
                  <a:schemeClr val="accent4"/>
                </a:solidFill>
              </a:rPr>
              <a:t>To improve vaccination rates worldwide and ensure equitable access to vaccines, policymakers and public health officials should consider the following:</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Continuously monitor and adjust vaccination distribution strategies to address disparities.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Promote public awareness and confidence in vaccines to encourage higher uptake.</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Collaborate with international organizations to ensure the availability of vaccines in underserved regions.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Use data-driven insights to optimize vaccination campaigns and target high-risk populations.</a:t>
            </a:r>
          </a:p>
          <a:p>
            <a:pPr marL="0" lvl="0" indent="0" algn="l" rtl="0">
              <a:lnSpc>
                <a:spcPct val="100000"/>
              </a:lnSpc>
              <a:spcBef>
                <a:spcPts val="0"/>
              </a:spcBef>
              <a:spcAft>
                <a:spcPts val="1200"/>
              </a:spcAft>
            </a:pPr>
            <a:r>
              <a:rPr lang="en-US" sz="1200" dirty="0">
                <a:solidFill>
                  <a:schemeClr val="accent4"/>
                </a:solidFill>
              </a:rPr>
              <a:t>This analysis serves as a foundation for further research and policy decisions aimed at effectively combatting the COVID-19 pandemic and achieving global vaccination goals</a:t>
            </a:r>
            <a:r>
              <a:rPr lang="en-US" sz="1600" dirty="0">
                <a:solidFill>
                  <a:schemeClr val="accent4"/>
                </a:solidFill>
              </a:rPr>
              <a:t>.</a:t>
            </a:r>
          </a:p>
          <a:p>
            <a:pPr marL="0" lvl="0" indent="0" algn="l" rtl="0">
              <a:lnSpc>
                <a:spcPct val="100000"/>
              </a:lnSpc>
              <a:spcBef>
                <a:spcPts val="0"/>
              </a:spcBef>
              <a:spcAft>
                <a:spcPts val="1200"/>
              </a:spcAft>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sz="1600" dirty="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9" name="Google Shape;899;p41"/>
          <p:cNvSpPr txBox="1">
            <a:spLocks noGrp="1"/>
          </p:cNvSpPr>
          <p:nvPr>
            <p:ph type="title" idx="8"/>
          </p:nvPr>
        </p:nvSpPr>
        <p:spPr>
          <a:xfrm>
            <a:off x="713250" y="4029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Conclusion </a:t>
            </a:r>
          </a:p>
        </p:txBody>
      </p:sp>
    </p:spTree>
    <p:extLst>
      <p:ext uri="{BB962C8B-B14F-4D97-AF65-F5344CB8AC3E}">
        <p14:creationId xmlns:p14="http://schemas.microsoft.com/office/powerpoint/2010/main" val="4165815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FC516-AAE0-9070-6F33-5BD298749E98}"/>
              </a:ext>
            </a:extLst>
          </p:cNvPr>
          <p:cNvSpPr>
            <a:spLocks noGrp="1"/>
          </p:cNvSpPr>
          <p:nvPr>
            <p:ph type="title"/>
          </p:nvPr>
        </p:nvSpPr>
        <p:spPr/>
        <p:txBody>
          <a:bodyPr>
            <a:normAutofit fontScale="90000"/>
          </a:bodyPr>
          <a:lstStyle/>
          <a:p>
            <a:r>
              <a:rPr lang="en-US" dirty="0">
                <a:latin typeface="Algerian" panose="04020705040A02060702" pitchFamily="82" charset="0"/>
              </a:rPr>
              <a:t>Objective</a:t>
            </a:r>
            <a:endParaRPr lang="en-IN" dirty="0">
              <a:latin typeface="Algerian" panose="04020705040A02060702" pitchFamily="82" charset="0"/>
            </a:endParaRPr>
          </a:p>
        </p:txBody>
      </p:sp>
      <p:sp>
        <p:nvSpPr>
          <p:cNvPr id="3" name="Text Placeholder 2">
            <a:extLst>
              <a:ext uri="{FF2B5EF4-FFF2-40B4-BE49-F238E27FC236}">
                <a16:creationId xmlns:a16="http://schemas.microsoft.com/office/drawing/2014/main" id="{473E4B1D-7A4A-5FFE-DB79-C6A879FE6993}"/>
              </a:ext>
            </a:extLst>
          </p:cNvPr>
          <p:cNvSpPr>
            <a:spLocks noGrp="1"/>
          </p:cNvSpPr>
          <p:nvPr>
            <p:ph type="body" idx="1"/>
          </p:nvPr>
        </p:nvSpPr>
        <p:spPr/>
        <p:txBody>
          <a:bodyPr>
            <a:normAutofit fontScale="92500"/>
          </a:bodyPr>
          <a:lstStyle/>
          <a:p>
            <a:r>
              <a:rPr lang="en-US" sz="1800" dirty="0"/>
              <a:t>some math to understand it better, and making visuals to explain it clearly. The hope is that by doing this, we can give a good picture of how the vaccines are doing and help in the fight against Covid-19.</a:t>
            </a:r>
          </a:p>
          <a:p>
            <a:pPr algn="ctr"/>
            <a:r>
              <a:rPr lang="en-US" sz="1800" dirty="0"/>
              <a:t>The project aims to thoroughly analyze Covid-19 vaccine data with key objectives:</a:t>
            </a:r>
          </a:p>
          <a:p>
            <a:pPr marL="895350" lvl="1" indent="-285750">
              <a:buFont typeface="Arial" panose="020B0604020202020204" pitchFamily="34" charset="0"/>
              <a:buChar char="•"/>
            </a:pPr>
            <a:r>
              <a:rPr lang="en-US" sz="2000" dirty="0"/>
              <a:t> evaluating vaccine efficacy </a:t>
            </a:r>
          </a:p>
          <a:p>
            <a:pPr marL="895350" lvl="1" indent="-285750">
              <a:buFont typeface="Arial" panose="020B0604020202020204" pitchFamily="34" charset="0"/>
              <a:buChar char="•"/>
            </a:pPr>
            <a:r>
              <a:rPr lang="en-US" sz="2000" dirty="0"/>
              <a:t>scrutinizing distribution strategies</a:t>
            </a:r>
          </a:p>
          <a:p>
            <a:pPr marL="895350" lvl="1" indent="-285750">
              <a:buFont typeface="Arial" panose="020B0604020202020204" pitchFamily="34" charset="0"/>
              <a:buChar char="•"/>
            </a:pPr>
            <a:r>
              <a:rPr lang="en-US" sz="2000" dirty="0"/>
              <a:t>investigating adverse effects</a:t>
            </a:r>
          </a:p>
          <a:p>
            <a:pPr marL="895350" lvl="1" indent="-285750">
              <a:buFont typeface="Arial" panose="020B0604020202020204" pitchFamily="34" charset="0"/>
              <a:buChar char="•"/>
            </a:pPr>
            <a:r>
              <a:rPr lang="en-US" sz="2000" dirty="0"/>
              <a:t>providing actionable insights</a:t>
            </a:r>
          </a:p>
          <a:p>
            <a:r>
              <a:rPr lang="en-US" sz="1800" dirty="0"/>
              <a:t> By achieving these goals, the project seeks to enhance decision-making for policymakers and health organizations, fostering optimized deployment strategies in the ongoing battle against the Covid-19 pandemic</a:t>
            </a:r>
            <a:r>
              <a:rPr lang="en-US" dirty="0"/>
              <a:t>.</a:t>
            </a:r>
            <a:endParaRPr lang="en-IN" dirty="0"/>
          </a:p>
        </p:txBody>
      </p:sp>
    </p:spTree>
    <p:extLst>
      <p:ext uri="{BB962C8B-B14F-4D97-AF65-F5344CB8AC3E}">
        <p14:creationId xmlns:p14="http://schemas.microsoft.com/office/powerpoint/2010/main" val="4078262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288EC-3AB3-0E42-CC4E-02BE116BCD25}"/>
              </a:ext>
            </a:extLst>
          </p:cNvPr>
          <p:cNvSpPr>
            <a:spLocks noGrp="1"/>
          </p:cNvSpPr>
          <p:nvPr>
            <p:ph type="title"/>
          </p:nvPr>
        </p:nvSpPr>
        <p:spPr/>
        <p:txBody>
          <a:bodyPr>
            <a:normAutofit fontScale="90000"/>
          </a:bodyPr>
          <a:lstStyle/>
          <a:p>
            <a:r>
              <a:rPr lang="en-IN" dirty="0">
                <a:latin typeface="Algerian" panose="04020705040A02060702" pitchFamily="82" charset="0"/>
              </a:rPr>
              <a:t>Design &amp; thinking</a:t>
            </a:r>
          </a:p>
        </p:txBody>
      </p:sp>
      <p:sp>
        <p:nvSpPr>
          <p:cNvPr id="3" name="Text Placeholder 2">
            <a:extLst>
              <a:ext uri="{FF2B5EF4-FFF2-40B4-BE49-F238E27FC236}">
                <a16:creationId xmlns:a16="http://schemas.microsoft.com/office/drawing/2014/main" id="{0F204C2B-6BFB-6010-7895-04B059C7A32B}"/>
              </a:ext>
            </a:extLst>
          </p:cNvPr>
          <p:cNvSpPr>
            <a:spLocks noGrp="1"/>
          </p:cNvSpPr>
          <p:nvPr>
            <p:ph type="body" idx="1"/>
          </p:nvPr>
        </p:nvSpPr>
        <p:spPr/>
        <p:txBody>
          <a:bodyPr>
            <a:normAutofit/>
          </a:bodyPr>
          <a:lstStyle/>
          <a:p>
            <a:r>
              <a:rPr lang="en-US" sz="3200" dirty="0"/>
              <a:t>     Data </a:t>
            </a:r>
            <a:r>
              <a:rPr lang="en-US" sz="3200" dirty="0" err="1"/>
              <a:t>Preprocesing</a:t>
            </a:r>
            <a:endParaRPr lang="en-US" sz="3200" dirty="0"/>
          </a:p>
          <a:p>
            <a:r>
              <a:rPr lang="en-US" sz="3200" dirty="0"/>
              <a:t>	Exploratory Data Analysis(EDA)</a:t>
            </a:r>
          </a:p>
          <a:p>
            <a:r>
              <a:rPr lang="en-US" sz="3200" dirty="0"/>
              <a:t>	Statistical Analysis</a:t>
            </a:r>
          </a:p>
          <a:p>
            <a:r>
              <a:rPr lang="en-US" sz="3200" dirty="0"/>
              <a:t>	Virtualization</a:t>
            </a:r>
          </a:p>
          <a:p>
            <a:r>
              <a:rPr lang="en-US" sz="3200" dirty="0"/>
              <a:t>	Insights and Recommendation</a:t>
            </a:r>
          </a:p>
          <a:p>
            <a:r>
              <a:rPr lang="en-IN" sz="3200" dirty="0"/>
              <a:t>     Data  Collection</a:t>
            </a:r>
          </a:p>
        </p:txBody>
      </p:sp>
    </p:spTree>
    <p:extLst>
      <p:ext uri="{BB962C8B-B14F-4D97-AF65-F5344CB8AC3E}">
        <p14:creationId xmlns:p14="http://schemas.microsoft.com/office/powerpoint/2010/main" val="1993368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 name="Title 4">
            <a:extLst>
              <a:ext uri="{FF2B5EF4-FFF2-40B4-BE49-F238E27FC236}">
                <a16:creationId xmlns:a16="http://schemas.microsoft.com/office/drawing/2014/main" id="{25B412FB-3B29-5C79-D071-282FAEB634EF}"/>
              </a:ext>
            </a:extLst>
          </p:cNvPr>
          <p:cNvSpPr>
            <a:spLocks noGrp="1"/>
          </p:cNvSpPr>
          <p:nvPr>
            <p:ph type="title" idx="15"/>
          </p:nvPr>
        </p:nvSpPr>
        <p:spPr>
          <a:xfrm>
            <a:off x="713225" y="247594"/>
            <a:ext cx="7717500" cy="572700"/>
          </a:xfrm>
        </p:spPr>
        <p:txBody>
          <a:bodyPr/>
          <a:lstStyle/>
          <a:p>
            <a:r>
              <a:rPr lang="en-IN" sz="1800" b="0" i="0" dirty="0">
                <a:solidFill>
                  <a:srgbClr val="313131"/>
                </a:solidFill>
                <a:effectLst/>
                <a:latin typeface="Calibri Light" panose="020F0302020204030204" pitchFamily="34" charset="0"/>
              </a:rPr>
              <a:t> </a:t>
            </a:r>
            <a:r>
              <a:rPr lang="en-IN" dirty="0">
                <a:latin typeface="Algerian" panose="04020705040A02060702" pitchFamily="82" charset="0"/>
              </a:rPr>
              <a:t> Exploratory Data Analysis</a:t>
            </a:r>
            <a:br>
              <a:rPr lang="en-IN" dirty="0">
                <a:latin typeface="Algerian" panose="04020705040A02060702" pitchFamily="82" charset="0"/>
              </a:rPr>
            </a:br>
            <a:r>
              <a:rPr lang="en-IN" sz="1800" b="0" i="0" dirty="0">
                <a:solidFill>
                  <a:srgbClr val="313131"/>
                </a:solidFill>
                <a:effectLst/>
                <a:latin typeface="Calibri Light" panose="020F0302020204030204" pitchFamily="34" charset="0"/>
              </a:rPr>
              <a:t> </a:t>
            </a:r>
            <a:endParaRPr lang="en-IN" dirty="0">
              <a:latin typeface="Algerian" panose="04020705040A02060702" pitchFamily="82" charset="0"/>
            </a:endParaRPr>
          </a:p>
        </p:txBody>
      </p:sp>
      <p:sp>
        <p:nvSpPr>
          <p:cNvPr id="7" name="Title 6">
            <a:extLst>
              <a:ext uri="{FF2B5EF4-FFF2-40B4-BE49-F238E27FC236}">
                <a16:creationId xmlns:a16="http://schemas.microsoft.com/office/drawing/2014/main" id="{D4D7394B-A2EF-8AC4-3CAF-8142676A5743}"/>
              </a:ext>
            </a:extLst>
          </p:cNvPr>
          <p:cNvSpPr>
            <a:spLocks noGrp="1"/>
          </p:cNvSpPr>
          <p:nvPr>
            <p:ph type="title"/>
          </p:nvPr>
        </p:nvSpPr>
        <p:spPr/>
        <p:txBody>
          <a:bodyPr/>
          <a:lstStyle/>
          <a:p>
            <a:r>
              <a:rPr lang="en-IN" dirty="0"/>
              <a:t> </a:t>
            </a:r>
          </a:p>
        </p:txBody>
      </p:sp>
      <p:sp>
        <p:nvSpPr>
          <p:cNvPr id="9" name="Title 8">
            <a:extLst>
              <a:ext uri="{FF2B5EF4-FFF2-40B4-BE49-F238E27FC236}">
                <a16:creationId xmlns:a16="http://schemas.microsoft.com/office/drawing/2014/main" id="{AFDD349A-5540-056A-6C7F-F30FA3E36B58}"/>
              </a:ext>
            </a:extLst>
          </p:cNvPr>
          <p:cNvSpPr>
            <a:spLocks noGrp="1"/>
          </p:cNvSpPr>
          <p:nvPr>
            <p:ph type="title" idx="2"/>
          </p:nvPr>
        </p:nvSpPr>
        <p:spPr/>
        <p:txBody>
          <a:bodyPr>
            <a:normAutofit fontScale="90000"/>
          </a:bodyPr>
          <a:lstStyle/>
          <a:p>
            <a:r>
              <a:rPr lang="en-IN" dirty="0"/>
              <a:t>  </a:t>
            </a:r>
            <a:br>
              <a:rPr lang="en-IN" dirty="0"/>
            </a:br>
            <a:endParaRPr lang="en-IN" dirty="0"/>
          </a:p>
        </p:txBody>
      </p:sp>
      <p:sp>
        <p:nvSpPr>
          <p:cNvPr id="11" name="Subtitle 10">
            <a:extLst>
              <a:ext uri="{FF2B5EF4-FFF2-40B4-BE49-F238E27FC236}">
                <a16:creationId xmlns:a16="http://schemas.microsoft.com/office/drawing/2014/main" id="{48E24097-A21A-1D1A-0FBC-1120C5EBD047}"/>
              </a:ext>
            </a:extLst>
          </p:cNvPr>
          <p:cNvSpPr>
            <a:spLocks noGrp="1"/>
          </p:cNvSpPr>
          <p:nvPr>
            <p:ph type="subTitle" idx="3"/>
          </p:nvPr>
        </p:nvSpPr>
        <p:spPr/>
        <p:txBody>
          <a:bodyPr/>
          <a:lstStyle/>
          <a:p>
            <a:r>
              <a:rPr lang="en-IN" dirty="0"/>
              <a:t>  </a:t>
            </a:r>
          </a:p>
          <a:p>
            <a:endParaRPr lang="en-IN" dirty="0"/>
          </a:p>
          <a:p>
            <a:endParaRPr lang="en-IN" dirty="0"/>
          </a:p>
        </p:txBody>
      </p:sp>
      <p:sp>
        <p:nvSpPr>
          <p:cNvPr id="13" name="Title 12">
            <a:extLst>
              <a:ext uri="{FF2B5EF4-FFF2-40B4-BE49-F238E27FC236}">
                <a16:creationId xmlns:a16="http://schemas.microsoft.com/office/drawing/2014/main" id="{67D98E6E-848E-06E6-E4B6-1AD86C08F55C}"/>
              </a:ext>
            </a:extLst>
          </p:cNvPr>
          <p:cNvSpPr>
            <a:spLocks noGrp="1"/>
          </p:cNvSpPr>
          <p:nvPr>
            <p:ph type="title" idx="4"/>
          </p:nvPr>
        </p:nvSpPr>
        <p:spPr/>
        <p:txBody>
          <a:bodyPr>
            <a:normAutofit fontScale="90000"/>
          </a:bodyPr>
          <a:lstStyle/>
          <a:p>
            <a:r>
              <a:rPr lang="en-IN" dirty="0"/>
              <a:t>  </a:t>
            </a:r>
            <a:br>
              <a:rPr lang="en-IN" dirty="0"/>
            </a:br>
            <a:endParaRPr lang="en-IN" dirty="0"/>
          </a:p>
        </p:txBody>
      </p:sp>
      <p:sp>
        <p:nvSpPr>
          <p:cNvPr id="15" name="Subtitle 14">
            <a:extLst>
              <a:ext uri="{FF2B5EF4-FFF2-40B4-BE49-F238E27FC236}">
                <a16:creationId xmlns:a16="http://schemas.microsoft.com/office/drawing/2014/main" id="{E733300B-335B-DEB1-AC8E-72E3FDA89A30}"/>
              </a:ext>
            </a:extLst>
          </p:cNvPr>
          <p:cNvSpPr>
            <a:spLocks noGrp="1"/>
          </p:cNvSpPr>
          <p:nvPr>
            <p:ph type="subTitle" idx="5"/>
          </p:nvPr>
        </p:nvSpPr>
        <p:spPr/>
        <p:txBody>
          <a:bodyPr/>
          <a:lstStyle/>
          <a:p>
            <a:r>
              <a:rPr lang="en-IN" dirty="0"/>
              <a:t>  </a:t>
            </a:r>
          </a:p>
        </p:txBody>
      </p:sp>
      <p:sp>
        <p:nvSpPr>
          <p:cNvPr id="17" name="Title 16">
            <a:extLst>
              <a:ext uri="{FF2B5EF4-FFF2-40B4-BE49-F238E27FC236}">
                <a16:creationId xmlns:a16="http://schemas.microsoft.com/office/drawing/2014/main" id="{5F7C6E9D-FD7D-FD82-C179-4AEE5144466D}"/>
              </a:ext>
            </a:extLst>
          </p:cNvPr>
          <p:cNvSpPr>
            <a:spLocks noGrp="1"/>
          </p:cNvSpPr>
          <p:nvPr>
            <p:ph type="title" idx="6"/>
          </p:nvPr>
        </p:nvSpPr>
        <p:spPr/>
        <p:txBody>
          <a:bodyPr/>
          <a:lstStyle/>
          <a:p>
            <a:r>
              <a:rPr lang="en-IN" dirty="0"/>
              <a:t>    </a:t>
            </a:r>
          </a:p>
        </p:txBody>
      </p:sp>
      <p:sp>
        <p:nvSpPr>
          <p:cNvPr id="19" name="Subtitle 18">
            <a:extLst>
              <a:ext uri="{FF2B5EF4-FFF2-40B4-BE49-F238E27FC236}">
                <a16:creationId xmlns:a16="http://schemas.microsoft.com/office/drawing/2014/main" id="{23EA205F-57FA-D825-868A-D57D1C860495}"/>
              </a:ext>
            </a:extLst>
          </p:cNvPr>
          <p:cNvSpPr>
            <a:spLocks noGrp="1"/>
          </p:cNvSpPr>
          <p:nvPr>
            <p:ph type="subTitle" idx="7"/>
          </p:nvPr>
        </p:nvSpPr>
        <p:spPr/>
        <p:txBody>
          <a:bodyPr/>
          <a:lstStyle/>
          <a:p>
            <a:r>
              <a:rPr lang="en-IN" dirty="0"/>
              <a:t> </a:t>
            </a:r>
          </a:p>
        </p:txBody>
      </p:sp>
      <p:sp>
        <p:nvSpPr>
          <p:cNvPr id="21" name="Title 20">
            <a:extLst>
              <a:ext uri="{FF2B5EF4-FFF2-40B4-BE49-F238E27FC236}">
                <a16:creationId xmlns:a16="http://schemas.microsoft.com/office/drawing/2014/main" id="{D2E7FC5F-0BCA-A92F-6C91-BF54160354E1}"/>
              </a:ext>
            </a:extLst>
          </p:cNvPr>
          <p:cNvSpPr>
            <a:spLocks noGrp="1"/>
          </p:cNvSpPr>
          <p:nvPr>
            <p:ph type="title" idx="8"/>
          </p:nvPr>
        </p:nvSpPr>
        <p:spPr/>
        <p:txBody>
          <a:bodyPr/>
          <a:lstStyle/>
          <a:p>
            <a:r>
              <a:rPr lang="en-IN" dirty="0"/>
              <a:t>  </a:t>
            </a:r>
          </a:p>
        </p:txBody>
      </p:sp>
      <p:sp>
        <p:nvSpPr>
          <p:cNvPr id="23" name="Subtitle 22">
            <a:extLst>
              <a:ext uri="{FF2B5EF4-FFF2-40B4-BE49-F238E27FC236}">
                <a16:creationId xmlns:a16="http://schemas.microsoft.com/office/drawing/2014/main" id="{424AD789-C4C8-4700-D14A-5E8A69AD8516}"/>
              </a:ext>
            </a:extLst>
          </p:cNvPr>
          <p:cNvSpPr>
            <a:spLocks noGrp="1"/>
          </p:cNvSpPr>
          <p:nvPr>
            <p:ph type="subTitle" idx="9"/>
          </p:nvPr>
        </p:nvSpPr>
        <p:spPr/>
        <p:txBody>
          <a:bodyPr/>
          <a:lstStyle/>
          <a:p>
            <a:r>
              <a:rPr lang="en-IN" dirty="0"/>
              <a:t> </a:t>
            </a:r>
          </a:p>
        </p:txBody>
      </p:sp>
      <p:sp>
        <p:nvSpPr>
          <p:cNvPr id="25" name="Title 24">
            <a:extLst>
              <a:ext uri="{FF2B5EF4-FFF2-40B4-BE49-F238E27FC236}">
                <a16:creationId xmlns:a16="http://schemas.microsoft.com/office/drawing/2014/main" id="{6EC4D875-25B8-B7BB-2E9E-D66866271944}"/>
              </a:ext>
            </a:extLst>
          </p:cNvPr>
          <p:cNvSpPr>
            <a:spLocks noGrp="1"/>
          </p:cNvSpPr>
          <p:nvPr>
            <p:ph type="title" idx="13"/>
          </p:nvPr>
        </p:nvSpPr>
        <p:spPr/>
        <p:txBody>
          <a:bodyPr>
            <a:normAutofit fontScale="90000"/>
          </a:bodyPr>
          <a:lstStyle/>
          <a:p>
            <a:r>
              <a:rPr lang="en-IN" dirty="0"/>
              <a:t>  </a:t>
            </a:r>
            <a:br>
              <a:rPr lang="en-IN" dirty="0"/>
            </a:br>
            <a:endParaRPr lang="en-IN" dirty="0"/>
          </a:p>
        </p:txBody>
      </p:sp>
      <p:sp>
        <p:nvSpPr>
          <p:cNvPr id="27" name="Subtitle 26">
            <a:extLst>
              <a:ext uri="{FF2B5EF4-FFF2-40B4-BE49-F238E27FC236}">
                <a16:creationId xmlns:a16="http://schemas.microsoft.com/office/drawing/2014/main" id="{1D526DA1-F681-B709-4F06-9A0E74B5817D}"/>
              </a:ext>
            </a:extLst>
          </p:cNvPr>
          <p:cNvSpPr>
            <a:spLocks noGrp="1"/>
          </p:cNvSpPr>
          <p:nvPr>
            <p:ph type="subTitle" idx="14"/>
          </p:nvPr>
        </p:nvSpPr>
        <p:spPr>
          <a:xfrm>
            <a:off x="1014184" y="1319364"/>
            <a:ext cx="7115581" cy="3460792"/>
          </a:xfrm>
        </p:spPr>
        <p:txBody>
          <a:bodyPr>
            <a:noAutofit/>
          </a:bodyPr>
          <a:lstStyle/>
          <a:p>
            <a:pPr marL="285750" lvl="0" indent="-285750" algn="l" rtl="0">
              <a:spcBef>
                <a:spcPts val="0"/>
              </a:spcBef>
              <a:spcAft>
                <a:spcPts val="1200"/>
              </a:spcAft>
              <a:buFont typeface="Arial" panose="020B0604020202020204" pitchFamily="34" charset="0"/>
              <a:buChar char="•"/>
            </a:pPr>
            <a:r>
              <a:rPr lang="en-US" dirty="0"/>
              <a:t>Calculate summary statistics for relevant columns (mean, median, standard deviation, etc.).</a:t>
            </a:r>
          </a:p>
          <a:p>
            <a:pPr marL="285750" lvl="0" indent="-285750" algn="l" rtl="0">
              <a:spcBef>
                <a:spcPts val="0"/>
              </a:spcBef>
              <a:spcAft>
                <a:spcPts val="1200"/>
              </a:spcAft>
              <a:buFont typeface="Arial" panose="020B0604020202020204" pitchFamily="34" charset="0"/>
              <a:buChar char="•"/>
            </a:pPr>
            <a:r>
              <a:rPr lang="en-US" dirty="0"/>
              <a:t>Create various visualizations to explore trends and patterns, such as:</a:t>
            </a:r>
          </a:p>
          <a:p>
            <a:pPr marL="742950" lvl="1" indent="-285750" algn="just">
              <a:spcAft>
                <a:spcPts val="1200"/>
              </a:spcAft>
              <a:buFont typeface="Arial" panose="020B0604020202020204" pitchFamily="34" charset="0"/>
              <a:buChar char="•"/>
            </a:pPr>
            <a:r>
              <a:rPr lang="en-US" dirty="0"/>
              <a:t>Time series plots of vaccination progress over time.</a:t>
            </a:r>
          </a:p>
          <a:p>
            <a:pPr marL="742950" lvl="1" indent="-285750" algn="just">
              <a:spcAft>
                <a:spcPts val="1200"/>
              </a:spcAft>
              <a:buFont typeface="Arial" panose="020B0604020202020204" pitchFamily="34" charset="0"/>
              <a:buChar char="•"/>
            </a:pPr>
            <a:r>
              <a:rPr lang="en-US" dirty="0"/>
              <a:t>Bar charts to compare vaccination rates among countries.</a:t>
            </a:r>
          </a:p>
          <a:p>
            <a:pPr marL="742950" lvl="1" indent="-285750" algn="just">
              <a:spcAft>
                <a:spcPts val="1200"/>
              </a:spcAft>
              <a:buFont typeface="Arial" panose="020B0604020202020204" pitchFamily="34" charset="0"/>
              <a:buChar char="•"/>
            </a:pPr>
            <a:r>
              <a:rPr lang="en-US" dirty="0"/>
              <a:t>Heatmaps to identify correlations between variables.</a:t>
            </a:r>
          </a:p>
          <a:p>
            <a:pPr marL="285750" lvl="0" indent="-285750" algn="l" rtl="0">
              <a:spcBef>
                <a:spcPts val="0"/>
              </a:spcBef>
              <a:spcAft>
                <a:spcPts val="1200"/>
              </a:spcAft>
              <a:buFont typeface="Arial" panose="020B0604020202020204" pitchFamily="34" charset="0"/>
              <a:buChar char="•"/>
            </a:pPr>
            <a:r>
              <a:rPr lang="en-US" dirty="0"/>
              <a:t>Analyze the geographical distribution of vaccination progress using world maps.</a:t>
            </a:r>
          </a:p>
          <a:p>
            <a:pPr algn="l">
              <a:buFont typeface="Arial" panose="020B0604020202020204" pitchFamily="34" charset="0"/>
              <a:buChar char="•"/>
            </a:pPr>
            <a:endParaRPr lang="en-IN" sz="1800" dirty="0"/>
          </a:p>
          <a:p>
            <a:pPr marL="114300" indent="0" algn="l"/>
            <a:endParaRPr lang="en-US" sz="1800" dirty="0"/>
          </a:p>
        </p:txBody>
      </p:sp>
      <p:sp>
        <p:nvSpPr>
          <p:cNvPr id="29" name="Subtitle 28">
            <a:extLst>
              <a:ext uri="{FF2B5EF4-FFF2-40B4-BE49-F238E27FC236}">
                <a16:creationId xmlns:a16="http://schemas.microsoft.com/office/drawing/2014/main" id="{958CAEB7-8206-5D50-0C09-986B454609D5}"/>
              </a:ext>
            </a:extLst>
          </p:cNvPr>
          <p:cNvSpPr>
            <a:spLocks noGrp="1"/>
          </p:cNvSpPr>
          <p:nvPr>
            <p:ph type="subTitle" idx="1"/>
          </p:nvPr>
        </p:nvSpPr>
        <p:spPr/>
        <p:txBody>
          <a:bodyPr/>
          <a:lstStyle/>
          <a:p>
            <a:r>
              <a:rPr lang="en-IN"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6B059-88FA-3F3F-9289-C3E59425783C}"/>
              </a:ext>
            </a:extLst>
          </p:cNvPr>
          <p:cNvSpPr>
            <a:spLocks noGrp="1"/>
          </p:cNvSpPr>
          <p:nvPr>
            <p:ph type="title"/>
          </p:nvPr>
        </p:nvSpPr>
        <p:spPr>
          <a:xfrm>
            <a:off x="1426200" y="288275"/>
            <a:ext cx="7717800" cy="572700"/>
          </a:xfrm>
        </p:spPr>
        <p:txBody>
          <a:bodyPr>
            <a:normAutofit fontScale="90000"/>
          </a:bodyPr>
          <a:lstStyle/>
          <a:p>
            <a:r>
              <a:rPr lang="en-IN" dirty="0">
                <a:latin typeface="Algerian" panose="04020705040A02060702" pitchFamily="82" charset="0"/>
              </a:rPr>
              <a:t>Statistical   Analysis</a:t>
            </a:r>
          </a:p>
        </p:txBody>
      </p:sp>
      <p:sp>
        <p:nvSpPr>
          <p:cNvPr id="3" name="Text Placeholder 2">
            <a:extLst>
              <a:ext uri="{FF2B5EF4-FFF2-40B4-BE49-F238E27FC236}">
                <a16:creationId xmlns:a16="http://schemas.microsoft.com/office/drawing/2014/main" id="{15F5608B-F766-D08B-553C-23369FDE57E2}"/>
              </a:ext>
            </a:extLst>
          </p:cNvPr>
          <p:cNvSpPr>
            <a:spLocks noGrp="1"/>
          </p:cNvSpPr>
          <p:nvPr>
            <p:ph type="body" idx="1"/>
          </p:nvPr>
        </p:nvSpPr>
        <p:spPr>
          <a:xfrm>
            <a:off x="713100" y="1327735"/>
            <a:ext cx="7717800" cy="3416400"/>
          </a:xfrm>
        </p:spPr>
        <p:txBody>
          <a:bodyPr/>
          <a:lstStyle/>
          <a:p>
            <a:pPr marL="342900" lvl="0" algn="l" rtl="0">
              <a:spcBef>
                <a:spcPts val="0"/>
              </a:spcBef>
              <a:spcAft>
                <a:spcPts val="1200"/>
              </a:spcAft>
              <a:buFont typeface="Arial" panose="020B0604020202020204" pitchFamily="34" charset="0"/>
              <a:buChar char="•"/>
            </a:pPr>
            <a:r>
              <a:rPr lang="en-US" sz="2400" dirty="0"/>
              <a:t>Conduct hypothesis testing to answer specific research questions (e.g., comparing vaccination rates between countries using t-tests).</a:t>
            </a:r>
          </a:p>
          <a:p>
            <a:pPr marL="342900" lvl="0" algn="l" rtl="0">
              <a:spcBef>
                <a:spcPts val="0"/>
              </a:spcBef>
              <a:spcAft>
                <a:spcPts val="1200"/>
              </a:spcAft>
              <a:buFont typeface="Arial" panose="020B0604020202020204" pitchFamily="34" charset="0"/>
              <a:buChar char="•"/>
            </a:pPr>
            <a:r>
              <a:rPr lang="en-US" sz="2400" dirty="0"/>
              <a:t>Use regression analysis to model the impact of variables (e.g., vaccine type or GDP) on vaccination rates.</a:t>
            </a:r>
          </a:p>
          <a:p>
            <a:pPr marL="152400" indent="0">
              <a:buNone/>
            </a:pPr>
            <a:endParaRPr lang="en-IN" dirty="0"/>
          </a:p>
        </p:txBody>
      </p:sp>
    </p:spTree>
    <p:extLst>
      <p:ext uri="{BB962C8B-B14F-4D97-AF65-F5344CB8AC3E}">
        <p14:creationId xmlns:p14="http://schemas.microsoft.com/office/powerpoint/2010/main" val="2189110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6B059-88FA-3F3F-9289-C3E59425783C}"/>
              </a:ext>
            </a:extLst>
          </p:cNvPr>
          <p:cNvSpPr>
            <a:spLocks noGrp="1"/>
          </p:cNvSpPr>
          <p:nvPr>
            <p:ph type="title"/>
          </p:nvPr>
        </p:nvSpPr>
        <p:spPr>
          <a:xfrm>
            <a:off x="1523546" y="375330"/>
            <a:ext cx="7717800" cy="572700"/>
          </a:xfrm>
        </p:spPr>
        <p:txBody>
          <a:bodyPr>
            <a:normAutofit fontScale="90000"/>
          </a:bodyPr>
          <a:lstStyle/>
          <a:p>
            <a:r>
              <a:rPr lang="en-IN" dirty="0">
                <a:latin typeface="Algerian" panose="04020705040A02060702" pitchFamily="82" charset="0"/>
              </a:rPr>
              <a:t>Visualization</a:t>
            </a:r>
          </a:p>
        </p:txBody>
      </p:sp>
      <p:sp>
        <p:nvSpPr>
          <p:cNvPr id="3" name="Text Placeholder 2">
            <a:extLst>
              <a:ext uri="{FF2B5EF4-FFF2-40B4-BE49-F238E27FC236}">
                <a16:creationId xmlns:a16="http://schemas.microsoft.com/office/drawing/2014/main" id="{15F5608B-F766-D08B-553C-23369FDE57E2}"/>
              </a:ext>
            </a:extLst>
          </p:cNvPr>
          <p:cNvSpPr>
            <a:spLocks noGrp="1"/>
          </p:cNvSpPr>
          <p:nvPr>
            <p:ph type="body" idx="1"/>
          </p:nvPr>
        </p:nvSpPr>
        <p:spPr/>
        <p:txBody>
          <a:bodyPr/>
          <a:lstStyle/>
          <a:p>
            <a:pPr algn="l">
              <a:lnSpc>
                <a:spcPct val="210000"/>
              </a:lnSpc>
              <a:buFont typeface="Arial" panose="020B0604020202020204" pitchFamily="34" charset="0"/>
              <a:buChar char="•"/>
            </a:pPr>
            <a:r>
              <a:rPr lang="en-US" sz="2000" dirty="0"/>
              <a:t>Develop informative and visually appealing charts and graphs.</a:t>
            </a:r>
          </a:p>
          <a:p>
            <a:pPr algn="l">
              <a:lnSpc>
                <a:spcPct val="210000"/>
              </a:lnSpc>
              <a:buFont typeface="Arial" panose="020B0604020202020204" pitchFamily="34" charset="0"/>
              <a:buChar char="•"/>
            </a:pPr>
            <a:r>
              <a:rPr lang="en-US" sz="2000" dirty="0"/>
              <a:t>Consider creating interactive visualizations for online sharing or presentations.</a:t>
            </a:r>
          </a:p>
          <a:p>
            <a:pPr algn="l">
              <a:lnSpc>
                <a:spcPct val="210000"/>
              </a:lnSpc>
              <a:buFont typeface="Arial" panose="020B0604020202020204" pitchFamily="34" charset="0"/>
              <a:buChar char="•"/>
            </a:pPr>
            <a:r>
              <a:rPr lang="en-US" sz="2000" dirty="0"/>
              <a:t>Ensure that your visualizations are well-labeled and easy to interpret.</a:t>
            </a:r>
            <a:endParaRPr lang="en-IN" sz="2000" dirty="0"/>
          </a:p>
          <a:p>
            <a:pPr marL="152400" indent="0">
              <a:buNone/>
            </a:pPr>
            <a:endParaRPr lang="en-IN" dirty="0"/>
          </a:p>
        </p:txBody>
      </p:sp>
    </p:spTree>
    <p:extLst>
      <p:ext uri="{BB962C8B-B14F-4D97-AF65-F5344CB8AC3E}">
        <p14:creationId xmlns:p14="http://schemas.microsoft.com/office/powerpoint/2010/main" val="1969584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68620D-A277-FA8B-129C-B44035F8CE8F}"/>
              </a:ext>
            </a:extLst>
          </p:cNvPr>
          <p:cNvPicPr/>
          <p:nvPr/>
        </p:nvPicPr>
        <p:blipFill>
          <a:blip r:embed="rId2"/>
          <a:stretch>
            <a:fillRect/>
          </a:stretch>
        </p:blipFill>
        <p:spPr>
          <a:xfrm>
            <a:off x="1036862" y="125528"/>
            <a:ext cx="2159821" cy="320520"/>
          </a:xfrm>
          <a:prstGeom prst="rect">
            <a:avLst/>
          </a:prstGeom>
        </p:spPr>
      </p:pic>
      <p:pic>
        <p:nvPicPr>
          <p:cNvPr id="3" name="Picture 2">
            <a:extLst>
              <a:ext uri="{FF2B5EF4-FFF2-40B4-BE49-F238E27FC236}">
                <a16:creationId xmlns:a16="http://schemas.microsoft.com/office/drawing/2014/main" id="{FE4C74BE-C00F-5F20-4502-931B2845BE84}"/>
              </a:ext>
            </a:extLst>
          </p:cNvPr>
          <p:cNvPicPr/>
          <p:nvPr/>
        </p:nvPicPr>
        <p:blipFill>
          <a:blip r:embed="rId3"/>
          <a:stretch>
            <a:fillRect/>
          </a:stretch>
        </p:blipFill>
        <p:spPr>
          <a:xfrm>
            <a:off x="209132" y="610792"/>
            <a:ext cx="1291590" cy="219710"/>
          </a:xfrm>
          <a:prstGeom prst="rect">
            <a:avLst/>
          </a:prstGeom>
        </p:spPr>
      </p:pic>
      <p:pic>
        <p:nvPicPr>
          <p:cNvPr id="4" name="Picture 3">
            <a:extLst>
              <a:ext uri="{FF2B5EF4-FFF2-40B4-BE49-F238E27FC236}">
                <a16:creationId xmlns:a16="http://schemas.microsoft.com/office/drawing/2014/main" id="{778EA95C-7779-A9AD-9BD2-287704769CEB}"/>
              </a:ext>
            </a:extLst>
          </p:cNvPr>
          <p:cNvPicPr/>
          <p:nvPr/>
        </p:nvPicPr>
        <p:blipFill>
          <a:blip r:embed="rId4"/>
          <a:stretch>
            <a:fillRect/>
          </a:stretch>
        </p:blipFill>
        <p:spPr>
          <a:xfrm>
            <a:off x="1564231" y="610792"/>
            <a:ext cx="6524121" cy="267970"/>
          </a:xfrm>
          <a:prstGeom prst="rect">
            <a:avLst/>
          </a:prstGeom>
        </p:spPr>
      </p:pic>
      <p:pic>
        <p:nvPicPr>
          <p:cNvPr id="5" name="Picture 4">
            <a:extLst>
              <a:ext uri="{FF2B5EF4-FFF2-40B4-BE49-F238E27FC236}">
                <a16:creationId xmlns:a16="http://schemas.microsoft.com/office/drawing/2014/main" id="{674F403A-AEE4-94AC-9DC0-F74DF2A2AB59}"/>
              </a:ext>
            </a:extLst>
          </p:cNvPr>
          <p:cNvPicPr/>
          <p:nvPr/>
        </p:nvPicPr>
        <p:blipFill>
          <a:blip r:embed="rId5"/>
          <a:stretch>
            <a:fillRect/>
          </a:stretch>
        </p:blipFill>
        <p:spPr>
          <a:xfrm>
            <a:off x="437524" y="1121239"/>
            <a:ext cx="8044837" cy="3710955"/>
          </a:xfrm>
          <a:prstGeom prst="rect">
            <a:avLst/>
          </a:prstGeom>
        </p:spPr>
      </p:pic>
    </p:spTree>
    <p:extLst>
      <p:ext uri="{BB962C8B-B14F-4D97-AF65-F5344CB8AC3E}">
        <p14:creationId xmlns:p14="http://schemas.microsoft.com/office/powerpoint/2010/main" val="2028276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56F8-F8E8-1D5B-632C-A97525525B31}"/>
              </a:ext>
            </a:extLst>
          </p:cNvPr>
          <p:cNvSpPr>
            <a:spLocks noGrp="1"/>
          </p:cNvSpPr>
          <p:nvPr>
            <p:ph type="title"/>
          </p:nvPr>
        </p:nvSpPr>
        <p:spPr>
          <a:xfrm>
            <a:off x="1359746" y="100267"/>
            <a:ext cx="7717800" cy="572700"/>
          </a:xfrm>
        </p:spPr>
        <p:txBody>
          <a:bodyPr>
            <a:normAutofit fontScale="90000"/>
          </a:bodyPr>
          <a:lstStyle/>
          <a:p>
            <a:r>
              <a:rPr lang="en-US" dirty="0">
                <a:latin typeface="Algerian" panose="04020705040A02060702" pitchFamily="82" charset="0"/>
              </a:rPr>
              <a:t>Program FOR EDA:</a:t>
            </a:r>
            <a:endParaRPr lang="en-IN" dirty="0"/>
          </a:p>
        </p:txBody>
      </p:sp>
      <p:sp>
        <p:nvSpPr>
          <p:cNvPr id="3" name="Text Placeholder 2">
            <a:extLst>
              <a:ext uri="{FF2B5EF4-FFF2-40B4-BE49-F238E27FC236}">
                <a16:creationId xmlns:a16="http://schemas.microsoft.com/office/drawing/2014/main" id="{2CF3197F-733E-CDC9-BAEA-6C1DBD0E35C7}"/>
              </a:ext>
            </a:extLst>
          </p:cNvPr>
          <p:cNvSpPr>
            <a:spLocks noGrp="1"/>
          </p:cNvSpPr>
          <p:nvPr>
            <p:ph type="body" idx="1"/>
          </p:nvPr>
        </p:nvSpPr>
        <p:spPr>
          <a:xfrm>
            <a:off x="1359746" y="520743"/>
            <a:ext cx="7457027" cy="5129380"/>
          </a:xfrm>
        </p:spPr>
        <p:txBody>
          <a:bodyPr>
            <a:noAutofit/>
          </a:bodyPr>
          <a:lstStyle/>
          <a:p>
            <a:pPr marL="152400" indent="0">
              <a:lnSpc>
                <a:spcPct val="170000"/>
              </a:lnSpc>
              <a:buNone/>
            </a:pPr>
            <a:r>
              <a:rPr lang="en-IN" sz="970" b="1" dirty="0">
                <a:latin typeface="Palatino Linotype" panose="02040502050505030304" pitchFamily="18" charset="0"/>
              </a:rPr>
              <a:t>import pandas as pd</a:t>
            </a:r>
          </a:p>
          <a:p>
            <a:pPr marL="152400" indent="0">
              <a:lnSpc>
                <a:spcPct val="170000"/>
              </a:lnSpc>
              <a:buNone/>
            </a:pPr>
            <a:r>
              <a:rPr lang="en-IN" sz="970" b="1" dirty="0">
                <a:latin typeface="Palatino Linotype" panose="02040502050505030304" pitchFamily="18" charset="0"/>
              </a:rPr>
              <a:t>import </a:t>
            </a:r>
            <a:r>
              <a:rPr lang="en-IN" sz="970" b="1" dirty="0" err="1">
                <a:latin typeface="Palatino Linotype" panose="02040502050505030304" pitchFamily="18" charset="0"/>
              </a:rPr>
              <a:t>numpy</a:t>
            </a:r>
            <a:r>
              <a:rPr lang="en-IN" sz="970" b="1" dirty="0">
                <a:latin typeface="Palatino Linotype" panose="02040502050505030304" pitchFamily="18" charset="0"/>
              </a:rPr>
              <a:t> as np</a:t>
            </a:r>
          </a:p>
          <a:p>
            <a:pPr marL="152400" indent="0">
              <a:lnSpc>
                <a:spcPct val="170000"/>
              </a:lnSpc>
              <a:buNone/>
            </a:pPr>
            <a:r>
              <a:rPr lang="en-IN" sz="970" b="1" dirty="0">
                <a:latin typeface="Palatino Linotype" panose="02040502050505030304" pitchFamily="18" charset="0"/>
              </a:rPr>
              <a:t>import seaborn as </a:t>
            </a:r>
            <a:r>
              <a:rPr lang="en-IN" sz="970" b="1" dirty="0" err="1">
                <a:latin typeface="Palatino Linotype" panose="02040502050505030304" pitchFamily="18" charset="0"/>
              </a:rPr>
              <a:t>sns</a:t>
            </a:r>
            <a:endParaRPr lang="en-IN" sz="970" b="1" dirty="0">
              <a:latin typeface="Palatino Linotype" panose="02040502050505030304" pitchFamily="18" charset="0"/>
            </a:endParaRPr>
          </a:p>
          <a:p>
            <a:pPr marL="152400" indent="0">
              <a:lnSpc>
                <a:spcPct val="170000"/>
              </a:lnSpc>
              <a:buNone/>
            </a:pPr>
            <a:r>
              <a:rPr lang="en-IN" sz="970" b="1" dirty="0">
                <a:latin typeface="Palatino Linotype" panose="02040502050505030304" pitchFamily="18" charset="0"/>
              </a:rPr>
              <a:t>import </a:t>
            </a:r>
            <a:r>
              <a:rPr lang="en-IN" sz="970" b="1" dirty="0" err="1">
                <a:latin typeface="Palatino Linotype" panose="02040502050505030304" pitchFamily="18" charset="0"/>
              </a:rPr>
              <a:t>matplotlib.pyplot</a:t>
            </a:r>
            <a:r>
              <a:rPr lang="en-IN" sz="970" b="1" dirty="0">
                <a:latin typeface="Palatino Linotype" panose="02040502050505030304" pitchFamily="18" charset="0"/>
              </a:rPr>
              <a:t> as </a:t>
            </a:r>
            <a:r>
              <a:rPr lang="en-IN" sz="970" b="1" dirty="0" err="1">
                <a:latin typeface="Palatino Linotype" panose="02040502050505030304" pitchFamily="18" charset="0"/>
              </a:rPr>
              <a:t>plt</a:t>
            </a:r>
            <a:endParaRPr lang="en-IN" sz="970" b="1" dirty="0">
              <a:latin typeface="Palatino Linotype" panose="02040502050505030304" pitchFamily="18" charset="0"/>
            </a:endParaRPr>
          </a:p>
          <a:p>
            <a:pPr marL="152400" indent="0">
              <a:lnSpc>
                <a:spcPct val="170000"/>
              </a:lnSpc>
              <a:buNone/>
            </a:pPr>
            <a:r>
              <a:rPr lang="en-IN" sz="970" b="1" dirty="0" err="1">
                <a:latin typeface="Palatino Linotype" panose="02040502050505030304" pitchFamily="18" charset="0"/>
              </a:rPr>
              <a:t>url</a:t>
            </a:r>
            <a:r>
              <a:rPr lang="en-IN" sz="970" b="1" dirty="0">
                <a:latin typeface="Palatino Linotype" panose="02040502050505030304" pitchFamily="18" charset="0"/>
              </a:rPr>
              <a:t> = "data.csv"  </a:t>
            </a:r>
          </a:p>
          <a:p>
            <a:pPr marL="152400" indent="0">
              <a:lnSpc>
                <a:spcPct val="170000"/>
              </a:lnSpc>
              <a:buNone/>
            </a:pPr>
            <a:r>
              <a:rPr lang="en-IN" sz="970" b="1" dirty="0">
                <a:latin typeface="Palatino Linotype" panose="02040502050505030304" pitchFamily="18" charset="0"/>
              </a:rPr>
              <a:t>data = </a:t>
            </a:r>
            <a:r>
              <a:rPr lang="en-IN" sz="970" b="1" dirty="0" err="1">
                <a:latin typeface="Palatino Linotype" panose="02040502050505030304" pitchFamily="18" charset="0"/>
              </a:rPr>
              <a:t>pd.read_csv</a:t>
            </a:r>
            <a:r>
              <a:rPr lang="en-IN" sz="970" b="1" dirty="0">
                <a:latin typeface="Palatino Linotype" panose="02040502050505030304" pitchFamily="18" charset="0"/>
              </a:rPr>
              <a:t>(</a:t>
            </a:r>
            <a:r>
              <a:rPr lang="en-IN" sz="970" b="1" dirty="0" err="1">
                <a:latin typeface="Palatino Linotype" panose="02040502050505030304" pitchFamily="18" charset="0"/>
              </a:rPr>
              <a:t>url</a:t>
            </a:r>
            <a:r>
              <a:rPr lang="en-IN" sz="970" b="1" dirty="0">
                <a:latin typeface="Palatino Linotype" panose="02040502050505030304" pitchFamily="18" charset="0"/>
              </a:rPr>
              <a:t>)</a:t>
            </a:r>
          </a:p>
          <a:p>
            <a:pPr marL="152400" indent="0">
              <a:lnSpc>
                <a:spcPct val="170000"/>
              </a:lnSpc>
              <a:buNone/>
            </a:pPr>
            <a:r>
              <a:rPr lang="en-IN" sz="970" b="1" dirty="0">
                <a:latin typeface="Palatino Linotype" panose="02040502050505030304" pitchFamily="18" charset="0"/>
              </a:rPr>
              <a:t>print("Basic Info:")</a:t>
            </a:r>
          </a:p>
          <a:p>
            <a:pPr marL="152400" indent="0">
              <a:lnSpc>
                <a:spcPct val="170000"/>
              </a:lnSpc>
              <a:buNone/>
            </a:pPr>
            <a:r>
              <a:rPr lang="en-IN" sz="970" b="1" dirty="0">
                <a:latin typeface="Palatino Linotype" panose="02040502050505030304" pitchFamily="18" charset="0"/>
              </a:rPr>
              <a:t>print(data.info())</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nSummary</a:t>
            </a:r>
            <a:r>
              <a:rPr lang="en-IN" sz="970" b="1" dirty="0">
                <a:latin typeface="Palatino Linotype" panose="02040502050505030304" pitchFamily="18" charset="0"/>
              </a:rPr>
              <a:t> Statistics:")</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data.describe</a:t>
            </a:r>
            <a:r>
              <a:rPr lang="en-IN" sz="970" b="1" dirty="0">
                <a:latin typeface="Palatino Linotype" panose="02040502050505030304" pitchFamily="18" charset="0"/>
              </a:rPr>
              <a:t>())</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nMissing</a:t>
            </a:r>
            <a:r>
              <a:rPr lang="en-IN" sz="970" b="1" dirty="0">
                <a:latin typeface="Palatino Linotype" panose="02040502050505030304" pitchFamily="18" charset="0"/>
              </a:rPr>
              <a:t> Values:")</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data.isnull</a:t>
            </a:r>
            <a:r>
              <a:rPr lang="en-IN" sz="970" b="1" dirty="0">
                <a:latin typeface="Palatino Linotype" panose="02040502050505030304" pitchFamily="18" charset="0"/>
              </a:rPr>
              <a:t>().sum())</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nData</a:t>
            </a:r>
            <a:r>
              <a:rPr lang="en-IN" sz="970" b="1" dirty="0">
                <a:latin typeface="Palatino Linotype" panose="02040502050505030304" pitchFamily="18" charset="0"/>
              </a:rPr>
              <a:t> Types:")</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data.dtypes</a:t>
            </a:r>
            <a:r>
              <a:rPr lang="en-IN" sz="970" b="1" dirty="0">
                <a:latin typeface="Palatino Linotype" panose="02040502050505030304" pitchFamily="18" charset="0"/>
              </a:rPr>
              <a:t>)</a:t>
            </a:r>
          </a:p>
          <a:p>
            <a:pPr marL="152400" indent="0">
              <a:lnSpc>
                <a:spcPct val="170000"/>
              </a:lnSpc>
              <a:buNone/>
            </a:pPr>
            <a:r>
              <a:rPr lang="en-IN" sz="970" b="1" dirty="0" err="1">
                <a:latin typeface="Palatino Linotype" panose="02040502050505030304" pitchFamily="18" charset="0"/>
              </a:rPr>
              <a:t>categorical_columns</a:t>
            </a:r>
            <a:r>
              <a:rPr lang="en-IN" sz="970" b="1" dirty="0">
                <a:latin typeface="Palatino Linotype" panose="02040502050505030304" pitchFamily="18" charset="0"/>
              </a:rPr>
              <a:t> = </a:t>
            </a:r>
            <a:r>
              <a:rPr lang="en-IN" sz="970" b="1" dirty="0" err="1">
                <a:latin typeface="Palatino Linotype" panose="02040502050505030304" pitchFamily="18" charset="0"/>
              </a:rPr>
              <a:t>data.select_dtypes</a:t>
            </a:r>
            <a:r>
              <a:rPr lang="en-IN" sz="970" b="1" dirty="0">
                <a:latin typeface="Palatino Linotype" panose="02040502050505030304" pitchFamily="18" charset="0"/>
              </a:rPr>
              <a:t>(include=['object'])</a:t>
            </a:r>
          </a:p>
          <a:p>
            <a:pPr marL="152400" indent="0">
              <a:lnSpc>
                <a:spcPct val="170000"/>
              </a:lnSpc>
              <a:buNone/>
            </a:pPr>
            <a:r>
              <a:rPr lang="en-IN" sz="970" b="1" dirty="0">
                <a:latin typeface="Palatino Linotype" panose="02040502050505030304" pitchFamily="18" charset="0"/>
              </a:rPr>
              <a:t>print("\</a:t>
            </a:r>
            <a:r>
              <a:rPr lang="en-IN" sz="970" b="1" dirty="0" err="1">
                <a:latin typeface="Palatino Linotype" panose="02040502050505030304" pitchFamily="18" charset="0"/>
              </a:rPr>
              <a:t>nUnique</a:t>
            </a:r>
            <a:r>
              <a:rPr lang="en-IN" sz="970" b="1" dirty="0">
                <a:latin typeface="Palatino Linotype" panose="02040502050505030304" pitchFamily="18" charset="0"/>
              </a:rPr>
              <a:t> Values in Categorical Columns:")</a:t>
            </a:r>
          </a:p>
          <a:p>
            <a:pPr marL="152400" indent="0">
              <a:lnSpc>
                <a:spcPct val="170000"/>
              </a:lnSpc>
              <a:buNone/>
            </a:pPr>
            <a:r>
              <a:rPr lang="en-IN" sz="970" b="1" dirty="0">
                <a:latin typeface="Palatino Linotype" panose="02040502050505030304" pitchFamily="18" charset="0"/>
              </a:rPr>
              <a:t>for col in </a:t>
            </a:r>
            <a:r>
              <a:rPr lang="en-IN" sz="970" b="1" dirty="0" err="1">
                <a:latin typeface="Palatino Linotype" panose="02040502050505030304" pitchFamily="18" charset="0"/>
              </a:rPr>
              <a:t>categorical_columns.columns</a:t>
            </a:r>
            <a:r>
              <a:rPr lang="en-IN" sz="970" b="1" dirty="0">
                <a:latin typeface="Palatino Linotype" panose="02040502050505030304" pitchFamily="18" charset="0"/>
              </a:rPr>
              <a:t>:</a:t>
            </a:r>
          </a:p>
          <a:p>
            <a:pPr marL="152400" indent="0">
              <a:lnSpc>
                <a:spcPct val="170000"/>
              </a:lnSpc>
              <a:buNone/>
            </a:pPr>
            <a:r>
              <a:rPr lang="en-IN" sz="970" b="1" dirty="0">
                <a:latin typeface="Palatino Linotype" panose="02040502050505030304" pitchFamily="18" charset="0"/>
              </a:rPr>
              <a:t>    </a:t>
            </a:r>
            <a:r>
              <a:rPr lang="en-IN" sz="970" b="1" dirty="0" err="1">
                <a:latin typeface="Palatino Linotype" panose="02040502050505030304" pitchFamily="18" charset="0"/>
              </a:rPr>
              <a:t>unique_values</a:t>
            </a:r>
            <a:r>
              <a:rPr lang="en-IN" sz="970" b="1" dirty="0">
                <a:latin typeface="Palatino Linotype" panose="02040502050505030304" pitchFamily="18" charset="0"/>
              </a:rPr>
              <a:t> = data[col].</a:t>
            </a:r>
            <a:r>
              <a:rPr lang="en-IN" sz="970" b="1" dirty="0" err="1">
                <a:latin typeface="Palatino Linotype" panose="02040502050505030304" pitchFamily="18" charset="0"/>
              </a:rPr>
              <a:t>nunique</a:t>
            </a:r>
            <a:r>
              <a:rPr lang="en-IN" sz="970" b="1" dirty="0">
                <a:latin typeface="Palatino Linotype" panose="02040502050505030304" pitchFamily="18" charset="0"/>
              </a:rPr>
              <a:t>()</a:t>
            </a:r>
          </a:p>
          <a:p>
            <a:pPr marL="152400" indent="0">
              <a:lnSpc>
                <a:spcPct val="170000"/>
              </a:lnSpc>
              <a:buNone/>
            </a:pPr>
            <a:endParaRPr lang="en-IN" sz="700" b="1" dirty="0">
              <a:latin typeface="Palatino Linotype" panose="02040502050505030304" pitchFamily="18" charset="0"/>
            </a:endParaRPr>
          </a:p>
        </p:txBody>
      </p:sp>
    </p:spTree>
    <p:extLst>
      <p:ext uri="{BB962C8B-B14F-4D97-AF65-F5344CB8AC3E}">
        <p14:creationId xmlns:p14="http://schemas.microsoft.com/office/powerpoint/2010/main" val="3050387529"/>
      </p:ext>
    </p:extLst>
  </p:cSld>
  <p:clrMapOvr>
    <a:masterClrMapping/>
  </p:clrMapOvr>
</p:sld>
</file>

<file path=ppt/theme/theme1.xml><?xml version="1.0" encoding="utf-8"?>
<a:theme xmlns:a="http://schemas.openxmlformats.org/drawingml/2006/main" name="COVID-19 Vaccine Breakthrough by Slidesgo">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TotalTime>
  <Words>1438</Words>
  <Application>Microsoft Office PowerPoint</Application>
  <PresentationFormat>On-screen Show (16:9)</PresentationFormat>
  <Paragraphs>197</Paragraphs>
  <Slides>23</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Nanum Gothic</vt:lpstr>
      <vt:lpstr>Calibri Light</vt:lpstr>
      <vt:lpstr>Algerian</vt:lpstr>
      <vt:lpstr>Alegreya Sans SC</vt:lpstr>
      <vt:lpstr>Roboto Condensed</vt:lpstr>
      <vt:lpstr>Arial</vt:lpstr>
      <vt:lpstr>Anaheim</vt:lpstr>
      <vt:lpstr>Palatino Linotype</vt:lpstr>
      <vt:lpstr>COVID-19 Vaccine Breakthrough by Slidesgo</vt:lpstr>
      <vt:lpstr>PowerPoint Presentation</vt:lpstr>
      <vt:lpstr>Abstract </vt:lpstr>
      <vt:lpstr>Objective</vt:lpstr>
      <vt:lpstr>Design &amp; thinking</vt:lpstr>
      <vt:lpstr>  Exploratory Data Analysis  </vt:lpstr>
      <vt:lpstr>Statistical   Analysis</vt:lpstr>
      <vt:lpstr>Visualization</vt:lpstr>
      <vt:lpstr>PowerPoint Presentation</vt:lpstr>
      <vt:lpstr>Program FOR EDA:</vt:lpstr>
      <vt:lpstr>  </vt:lpstr>
      <vt:lpstr>Output:</vt:lpstr>
      <vt:lpstr>PowerPoint Presentation</vt:lpstr>
      <vt:lpstr>PowerPoint Presentation</vt:lpstr>
      <vt:lpstr>PowerPoint Presentation</vt:lpstr>
      <vt:lpstr>Program for Statistical analysis</vt:lpstr>
      <vt:lpstr>  </vt:lpstr>
      <vt:lpstr>Output:</vt:lpstr>
      <vt:lpstr>PowerPoint Presentation</vt:lpstr>
      <vt:lpstr>Program for Visualization:</vt:lpstr>
      <vt:lpstr> </vt:lpstr>
      <vt:lpstr>Output:</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VACCINE ANALYSIS</dc:title>
  <dc:creator>vishnu</dc:creator>
  <cp:lastModifiedBy>vishnu k</cp:lastModifiedBy>
  <cp:revision>10</cp:revision>
  <dcterms:modified xsi:type="dcterms:W3CDTF">2023-10-26T15:21:35Z</dcterms:modified>
</cp:coreProperties>
</file>